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6" r:id="rId6"/>
    <p:sldId id="260" r:id="rId7"/>
    <p:sldId id="261" r:id="rId8"/>
    <p:sldId id="262" r:id="rId9"/>
    <p:sldId id="263" r:id="rId10"/>
    <p:sldId id="264" r:id="rId11"/>
    <p:sldId id="265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74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0" r:id="rId77"/>
    <p:sldId id="331" r:id="rId78"/>
    <p:sldId id="332" r:id="rId79"/>
    <p:sldId id="333" r:id="rId80"/>
    <p:sldId id="334" r:id="rId81"/>
    <p:sldId id="335" r:id="rId82"/>
    <p:sldId id="336" r:id="rId83"/>
    <p:sldId id="337" r:id="rId84"/>
    <p:sldId id="338" r:id="rId85"/>
    <p:sldId id="339" r:id="rId86"/>
    <p:sldId id="340" r:id="rId87"/>
    <p:sldId id="343" r:id="rId88"/>
    <p:sldId id="342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2" r:id="rId97"/>
    <p:sldId id="353" r:id="rId98"/>
    <p:sldId id="354" r:id="rId99"/>
    <p:sldId id="355" r:id="rId100"/>
    <p:sldId id="356" r:id="rId101"/>
    <p:sldId id="357" r:id="rId102"/>
    <p:sldId id="358" r:id="rId103"/>
    <p:sldId id="359" r:id="rId104"/>
    <p:sldId id="360" r:id="rId105"/>
    <p:sldId id="361" r:id="rId106"/>
    <p:sldId id="362" r:id="rId107"/>
    <p:sldId id="363" r:id="rId108"/>
    <p:sldId id="364" r:id="rId109"/>
    <p:sldId id="365" r:id="rId110"/>
    <p:sldId id="366" r:id="rId111"/>
    <p:sldId id="367" r:id="rId112"/>
    <p:sldId id="368" r:id="rId113"/>
    <p:sldId id="369" r:id="rId114"/>
    <p:sldId id="370" r:id="rId115"/>
    <p:sldId id="371" r:id="rId116"/>
    <p:sldId id="372" r:id="rId117"/>
    <p:sldId id="373" r:id="rId118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368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1566" y="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presProps" Target="presProps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theme" Target="theme/theme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2" Type="http://schemas.openxmlformats.org/officeDocument/2006/relationships/image" Target="../media/image8.wmf"/><Relationship Id="rId1" Type="http://schemas.openxmlformats.org/officeDocument/2006/relationships/image" Target="../media/image7.wmf"/><Relationship Id="rId4" Type="http://schemas.openxmlformats.org/officeDocument/2006/relationships/image" Target="../media/image10.wmf"/></Relationships>
</file>

<file path=ppt/drawings/_rels/vmlDrawing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70.wmf"/><Relationship Id="rId1" Type="http://schemas.openxmlformats.org/officeDocument/2006/relationships/image" Target="../media/image69.wmf"/></Relationships>
</file>

<file path=ppt/drawings/_rels/vmlDrawing11.vml.rels><?xml version="1.0" encoding="UTF-8" standalone="yes"?>
<Relationships xmlns="http://schemas.openxmlformats.org/package/2006/relationships"><Relationship Id="rId2" Type="http://schemas.openxmlformats.org/officeDocument/2006/relationships/image" Target="../media/image76.wmf"/><Relationship Id="rId1" Type="http://schemas.openxmlformats.org/officeDocument/2006/relationships/image" Target="../media/image75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7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82.wmf"/></Relationships>
</file>

<file path=ppt/drawings/_rels/vmlDrawing14.vml.rels><?xml version="1.0" encoding="UTF-8" standalone="yes"?>
<Relationships xmlns="http://schemas.openxmlformats.org/package/2006/relationships"><Relationship Id="rId3" Type="http://schemas.openxmlformats.org/officeDocument/2006/relationships/image" Target="../media/image98.wmf"/><Relationship Id="rId2" Type="http://schemas.openxmlformats.org/officeDocument/2006/relationships/image" Target="../media/image97.wmf"/><Relationship Id="rId1" Type="http://schemas.openxmlformats.org/officeDocument/2006/relationships/image" Target="../media/image96.wmf"/></Relationships>
</file>

<file path=ppt/drawings/_rels/vmlDrawing1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wmf"/><Relationship Id="rId2" Type="http://schemas.openxmlformats.org/officeDocument/2006/relationships/image" Target="../media/image97.wmf"/><Relationship Id="rId1" Type="http://schemas.openxmlformats.org/officeDocument/2006/relationships/image" Target="../media/image96.wmf"/></Relationships>
</file>

<file path=ppt/drawings/_rels/vmlDrawing1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wmf"/><Relationship Id="rId2" Type="http://schemas.openxmlformats.org/officeDocument/2006/relationships/image" Target="../media/image103.wmf"/><Relationship Id="rId1" Type="http://schemas.openxmlformats.org/officeDocument/2006/relationships/image" Target="../media/image102.wmf"/><Relationship Id="rId4" Type="http://schemas.openxmlformats.org/officeDocument/2006/relationships/image" Target="../media/image105.wmf"/></Relationships>
</file>

<file path=ppt/drawings/_rels/vmlDrawing17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wmf"/><Relationship Id="rId7" Type="http://schemas.openxmlformats.org/officeDocument/2006/relationships/image" Target="../media/image113.wmf"/><Relationship Id="rId2" Type="http://schemas.openxmlformats.org/officeDocument/2006/relationships/image" Target="../media/image103.wmf"/><Relationship Id="rId1" Type="http://schemas.openxmlformats.org/officeDocument/2006/relationships/image" Target="../media/image108.wmf"/><Relationship Id="rId6" Type="http://schemas.openxmlformats.org/officeDocument/2006/relationships/image" Target="../media/image112.wmf"/><Relationship Id="rId5" Type="http://schemas.openxmlformats.org/officeDocument/2006/relationships/image" Target="../media/image111.wmf"/><Relationship Id="rId4" Type="http://schemas.openxmlformats.org/officeDocument/2006/relationships/image" Target="../media/image110.wmf"/></Relationships>
</file>

<file path=ppt/drawings/_rels/vmlDrawing18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wmf"/><Relationship Id="rId2" Type="http://schemas.openxmlformats.org/officeDocument/2006/relationships/image" Target="../media/image124.wmf"/><Relationship Id="rId1" Type="http://schemas.openxmlformats.org/officeDocument/2006/relationships/image" Target="../media/image123.wmf"/><Relationship Id="rId4" Type="http://schemas.openxmlformats.org/officeDocument/2006/relationships/image" Target="../media/image126.wmf"/></Relationships>
</file>

<file path=ppt/drawings/_rels/vmlDrawing19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wmf"/><Relationship Id="rId1" Type="http://schemas.openxmlformats.org/officeDocument/2006/relationships/image" Target="../media/image138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7.wmf"/><Relationship Id="rId2" Type="http://schemas.openxmlformats.org/officeDocument/2006/relationships/image" Target="../media/image10.wmf"/><Relationship Id="rId1" Type="http://schemas.openxmlformats.org/officeDocument/2006/relationships/image" Target="../media/image8.w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2.wmf"/></Relationships>
</file>

<file path=ppt/drawings/_rels/vmlDrawing2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wmf"/><Relationship Id="rId1" Type="http://schemas.openxmlformats.org/officeDocument/2006/relationships/image" Target="../media/image148.wmf"/></Relationships>
</file>

<file path=ppt/drawings/_rels/vmlDrawing2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wmf"/><Relationship Id="rId1" Type="http://schemas.openxmlformats.org/officeDocument/2006/relationships/image" Target="../media/image148.wmf"/></Relationships>
</file>

<file path=ppt/drawings/_rels/vmlDrawing2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wmf"/><Relationship Id="rId2" Type="http://schemas.openxmlformats.org/officeDocument/2006/relationships/image" Target="../media/image168.wmf"/><Relationship Id="rId1" Type="http://schemas.openxmlformats.org/officeDocument/2006/relationships/image" Target="../media/image167.wmf"/><Relationship Id="rId6" Type="http://schemas.openxmlformats.org/officeDocument/2006/relationships/image" Target="../media/image172.wmf"/><Relationship Id="rId5" Type="http://schemas.openxmlformats.org/officeDocument/2006/relationships/image" Target="../media/image171.wmf"/><Relationship Id="rId4" Type="http://schemas.openxmlformats.org/officeDocument/2006/relationships/image" Target="../media/image170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.wmf"/><Relationship Id="rId2" Type="http://schemas.openxmlformats.org/officeDocument/2006/relationships/image" Target="../media/image7.wmf"/><Relationship Id="rId1" Type="http://schemas.openxmlformats.org/officeDocument/2006/relationships/image" Target="../media/image8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43.wmf"/><Relationship Id="rId2" Type="http://schemas.openxmlformats.org/officeDocument/2006/relationships/image" Target="../media/image42.wmf"/><Relationship Id="rId1" Type="http://schemas.openxmlformats.org/officeDocument/2006/relationships/image" Target="../media/image7.wmf"/><Relationship Id="rId5" Type="http://schemas.openxmlformats.org/officeDocument/2006/relationships/image" Target="../media/image45.wmf"/><Relationship Id="rId4" Type="http://schemas.openxmlformats.org/officeDocument/2006/relationships/image" Target="../media/image44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62.w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65.wmf"/><Relationship Id="rId1" Type="http://schemas.openxmlformats.org/officeDocument/2006/relationships/image" Target="../media/image64.w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69.wmf"/><Relationship Id="rId2" Type="http://schemas.openxmlformats.org/officeDocument/2006/relationships/image" Target="../media/image68.wmf"/><Relationship Id="rId1" Type="http://schemas.openxmlformats.org/officeDocument/2006/relationships/image" Target="../media/image67.wmf"/><Relationship Id="rId5" Type="http://schemas.openxmlformats.org/officeDocument/2006/relationships/image" Target="../media/image64.wmf"/><Relationship Id="rId4" Type="http://schemas.openxmlformats.org/officeDocument/2006/relationships/image" Target="../media/image70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E7CD16-6AB8-4CD4-97FE-86D9B2FDB236}" type="datetimeFigureOut">
              <a:rPr lang="ko-KR" altLang="en-US" smtClean="0"/>
              <a:pPr/>
              <a:t>2020-02-17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DC3EA-B2EE-4859-9169-22B4FF25F9A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42174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E7CD16-6AB8-4CD4-97FE-86D9B2FDB236}" type="datetimeFigureOut">
              <a:rPr lang="ko-KR" altLang="en-US" smtClean="0"/>
              <a:pPr/>
              <a:t>2020-02-17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DC3EA-B2EE-4859-9169-22B4FF25F9A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54576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E7CD16-6AB8-4CD4-97FE-86D9B2FDB236}" type="datetimeFigureOut">
              <a:rPr lang="ko-KR" altLang="en-US" smtClean="0"/>
              <a:pPr/>
              <a:t>2020-02-17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DC3EA-B2EE-4859-9169-22B4FF25F9A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59458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E7CD16-6AB8-4CD4-97FE-86D9B2FDB236}" type="datetimeFigureOut">
              <a:rPr lang="ko-KR" altLang="en-US" smtClean="0"/>
              <a:pPr/>
              <a:t>2020-02-17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DC3EA-B2EE-4859-9169-22B4FF25F9A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08056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E7CD16-6AB8-4CD4-97FE-86D9B2FDB236}" type="datetimeFigureOut">
              <a:rPr lang="ko-KR" altLang="en-US" smtClean="0"/>
              <a:pPr/>
              <a:t>2020-02-17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DC3EA-B2EE-4859-9169-22B4FF25F9A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07783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E7CD16-6AB8-4CD4-97FE-86D9B2FDB236}" type="datetimeFigureOut">
              <a:rPr lang="ko-KR" altLang="en-US" smtClean="0"/>
              <a:pPr/>
              <a:t>2020-02-17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DC3EA-B2EE-4859-9169-22B4FF25F9A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47007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E7CD16-6AB8-4CD4-97FE-86D9B2FDB236}" type="datetimeFigureOut">
              <a:rPr lang="ko-KR" altLang="en-US" smtClean="0"/>
              <a:pPr/>
              <a:t>2020-02-17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DC3EA-B2EE-4859-9169-22B4FF25F9A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00122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E7CD16-6AB8-4CD4-97FE-86D9B2FDB236}" type="datetimeFigureOut">
              <a:rPr lang="ko-KR" altLang="en-US" smtClean="0"/>
              <a:pPr/>
              <a:t>2020-02-17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DC3EA-B2EE-4859-9169-22B4FF25F9A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19238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E7CD16-6AB8-4CD4-97FE-86D9B2FDB236}" type="datetimeFigureOut">
              <a:rPr lang="ko-KR" altLang="en-US" smtClean="0"/>
              <a:pPr/>
              <a:t>2020-02-17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DC3EA-B2EE-4859-9169-22B4FF25F9A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53988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E7CD16-6AB8-4CD4-97FE-86D9B2FDB236}" type="datetimeFigureOut">
              <a:rPr lang="ko-KR" altLang="en-US" smtClean="0"/>
              <a:pPr/>
              <a:t>2020-02-17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DC3EA-B2EE-4859-9169-22B4FF25F9A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66604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E7CD16-6AB8-4CD4-97FE-86D9B2FDB236}" type="datetimeFigureOut">
              <a:rPr lang="ko-KR" altLang="en-US" smtClean="0"/>
              <a:pPr/>
              <a:t>2020-02-17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DC3EA-B2EE-4859-9169-22B4FF25F9A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31549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E7CD16-6AB8-4CD4-97FE-86D9B2FDB236}" type="datetimeFigureOut">
              <a:rPr lang="ko-KR" altLang="en-US" smtClean="0"/>
              <a:pPr/>
              <a:t>2020-02-17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FDC3EA-B2EE-4859-9169-22B4FF25F9A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149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7.png"/><Relationship Id="rId5" Type="http://schemas.openxmlformats.org/officeDocument/2006/relationships/image" Target="../media/image146.png"/><Relationship Id="rId4" Type="http://schemas.openxmlformats.org/officeDocument/2006/relationships/image" Target="../media/image145.png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wmf"/><Relationship Id="rId3" Type="http://schemas.openxmlformats.org/officeDocument/2006/relationships/image" Target="../media/image2.jpeg"/><Relationship Id="rId7" Type="http://schemas.openxmlformats.org/officeDocument/2006/relationships/oleObject" Target="../embeddings/oleObject69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1.vml"/><Relationship Id="rId6" Type="http://schemas.openxmlformats.org/officeDocument/2006/relationships/image" Target="../media/image148.wmf"/><Relationship Id="rId5" Type="http://schemas.openxmlformats.org/officeDocument/2006/relationships/oleObject" Target="../embeddings/oleObject68.bin"/><Relationship Id="rId4" Type="http://schemas.openxmlformats.org/officeDocument/2006/relationships/image" Target="../media/image150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1.bin"/><Relationship Id="rId3" Type="http://schemas.openxmlformats.org/officeDocument/2006/relationships/image" Target="../media/image2.jpeg"/><Relationship Id="rId7" Type="http://schemas.openxmlformats.org/officeDocument/2006/relationships/image" Target="../media/image148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2.vml"/><Relationship Id="rId6" Type="http://schemas.openxmlformats.org/officeDocument/2006/relationships/oleObject" Target="../embeddings/oleObject70.bin"/><Relationship Id="rId5" Type="http://schemas.openxmlformats.org/officeDocument/2006/relationships/image" Target="../media/image155.png"/><Relationship Id="rId4" Type="http://schemas.openxmlformats.org/officeDocument/2006/relationships/image" Target="../media/image154.png"/><Relationship Id="rId9" Type="http://schemas.openxmlformats.org/officeDocument/2006/relationships/image" Target="../media/image153.wmf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wmf"/><Relationship Id="rId3" Type="http://schemas.openxmlformats.org/officeDocument/2006/relationships/image" Target="../media/image2.jpeg"/><Relationship Id="rId7" Type="http://schemas.openxmlformats.org/officeDocument/2006/relationships/oleObject" Target="../embeddings/oleObject10.bin"/><Relationship Id="rId12" Type="http://schemas.openxmlformats.org/officeDocument/2006/relationships/image" Target="../media/image7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7.png"/><Relationship Id="rId11" Type="http://schemas.openxmlformats.org/officeDocument/2006/relationships/oleObject" Target="../embeddings/oleObject12.bin"/><Relationship Id="rId5" Type="http://schemas.openxmlformats.org/officeDocument/2006/relationships/image" Target="../media/image16.png"/><Relationship Id="rId10" Type="http://schemas.openxmlformats.org/officeDocument/2006/relationships/image" Target="../media/image10.wmf"/><Relationship Id="rId4" Type="http://schemas.openxmlformats.org/officeDocument/2006/relationships/image" Target="../media/image15.png"/><Relationship Id="rId9" Type="http://schemas.openxmlformats.org/officeDocument/2006/relationships/oleObject" Target="../embeddings/oleObject11.bin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1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4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4.bin"/><Relationship Id="rId13" Type="http://schemas.openxmlformats.org/officeDocument/2006/relationships/image" Target="../media/image170.wmf"/><Relationship Id="rId3" Type="http://schemas.openxmlformats.org/officeDocument/2006/relationships/image" Target="../media/image2.jpeg"/><Relationship Id="rId7" Type="http://schemas.openxmlformats.org/officeDocument/2006/relationships/oleObject" Target="../embeddings/oleObject73.bin"/><Relationship Id="rId12" Type="http://schemas.openxmlformats.org/officeDocument/2006/relationships/oleObject" Target="../embeddings/oleObject76.bin"/><Relationship Id="rId17" Type="http://schemas.openxmlformats.org/officeDocument/2006/relationships/image" Target="../media/image172.wmf"/><Relationship Id="rId2" Type="http://schemas.openxmlformats.org/officeDocument/2006/relationships/slideLayout" Target="../slideLayouts/slideLayout7.xml"/><Relationship Id="rId16" Type="http://schemas.openxmlformats.org/officeDocument/2006/relationships/oleObject" Target="../embeddings/oleObject78.bin"/><Relationship Id="rId1" Type="http://schemas.openxmlformats.org/officeDocument/2006/relationships/vmlDrawing" Target="../drawings/vmlDrawing23.vml"/><Relationship Id="rId6" Type="http://schemas.openxmlformats.org/officeDocument/2006/relationships/image" Target="../media/image167.wmf"/><Relationship Id="rId11" Type="http://schemas.openxmlformats.org/officeDocument/2006/relationships/image" Target="../media/image169.wmf"/><Relationship Id="rId5" Type="http://schemas.openxmlformats.org/officeDocument/2006/relationships/oleObject" Target="../embeddings/oleObject72.bin"/><Relationship Id="rId15" Type="http://schemas.openxmlformats.org/officeDocument/2006/relationships/image" Target="../media/image171.wmf"/><Relationship Id="rId10" Type="http://schemas.openxmlformats.org/officeDocument/2006/relationships/oleObject" Target="../embeddings/oleObject75.bin"/><Relationship Id="rId4" Type="http://schemas.openxmlformats.org/officeDocument/2006/relationships/image" Target="../media/image173.png"/><Relationship Id="rId9" Type="http://schemas.openxmlformats.org/officeDocument/2006/relationships/image" Target="../media/image168.wmf"/><Relationship Id="rId14" Type="http://schemas.openxmlformats.org/officeDocument/2006/relationships/oleObject" Target="../embeddings/oleObject77.bin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7.wmf"/><Relationship Id="rId4" Type="http://schemas.openxmlformats.org/officeDocument/2006/relationships/oleObject" Target="../embeddings/oleObject13.bin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wmf"/><Relationship Id="rId3" Type="http://schemas.openxmlformats.org/officeDocument/2006/relationships/image" Target="../media/image2.jpeg"/><Relationship Id="rId7" Type="http://schemas.openxmlformats.org/officeDocument/2006/relationships/oleObject" Target="../embeddings/oleObject15.bin"/><Relationship Id="rId12" Type="http://schemas.openxmlformats.org/officeDocument/2006/relationships/image" Target="../media/image10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8.wmf"/><Relationship Id="rId11" Type="http://schemas.openxmlformats.org/officeDocument/2006/relationships/oleObject" Target="../embeddings/oleObject18.bin"/><Relationship Id="rId5" Type="http://schemas.openxmlformats.org/officeDocument/2006/relationships/oleObject" Target="../embeddings/oleObject14.bin"/><Relationship Id="rId10" Type="http://schemas.openxmlformats.org/officeDocument/2006/relationships/oleObject" Target="../embeddings/oleObject17.bin"/><Relationship Id="rId4" Type="http://schemas.openxmlformats.org/officeDocument/2006/relationships/image" Target="../media/image23.png"/><Relationship Id="rId9" Type="http://schemas.openxmlformats.org/officeDocument/2006/relationships/oleObject" Target="../embeddings/oleObject16.bin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9.bin"/><Relationship Id="rId13" Type="http://schemas.openxmlformats.org/officeDocument/2006/relationships/oleObject" Target="../embeddings/oleObject22.bin"/><Relationship Id="rId18" Type="http://schemas.openxmlformats.org/officeDocument/2006/relationships/oleObject" Target="../embeddings/oleObject25.bin"/><Relationship Id="rId3" Type="http://schemas.openxmlformats.org/officeDocument/2006/relationships/image" Target="../media/image2.jpeg"/><Relationship Id="rId7" Type="http://schemas.openxmlformats.org/officeDocument/2006/relationships/image" Target="../media/image49.png"/><Relationship Id="rId12" Type="http://schemas.openxmlformats.org/officeDocument/2006/relationships/image" Target="../media/image42.wmf"/><Relationship Id="rId17" Type="http://schemas.openxmlformats.org/officeDocument/2006/relationships/oleObject" Target="../embeddings/oleObject24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44.wmf"/><Relationship Id="rId1" Type="http://schemas.openxmlformats.org/officeDocument/2006/relationships/vmlDrawing" Target="../drawings/vmlDrawing5.vml"/><Relationship Id="rId6" Type="http://schemas.openxmlformats.org/officeDocument/2006/relationships/image" Target="../media/image48.png"/><Relationship Id="rId11" Type="http://schemas.openxmlformats.org/officeDocument/2006/relationships/oleObject" Target="../embeddings/oleObject21.bin"/><Relationship Id="rId5" Type="http://schemas.openxmlformats.org/officeDocument/2006/relationships/image" Target="../media/image47.png"/><Relationship Id="rId15" Type="http://schemas.openxmlformats.org/officeDocument/2006/relationships/oleObject" Target="../embeddings/oleObject23.bin"/><Relationship Id="rId10" Type="http://schemas.openxmlformats.org/officeDocument/2006/relationships/oleObject" Target="../embeddings/oleObject20.bin"/><Relationship Id="rId19" Type="http://schemas.openxmlformats.org/officeDocument/2006/relationships/image" Target="../media/image45.wmf"/><Relationship Id="rId4" Type="http://schemas.openxmlformats.org/officeDocument/2006/relationships/image" Target="../media/image46.png"/><Relationship Id="rId9" Type="http://schemas.openxmlformats.org/officeDocument/2006/relationships/image" Target="../media/image7.wmf"/><Relationship Id="rId14" Type="http://schemas.openxmlformats.org/officeDocument/2006/relationships/image" Target="../media/image43.w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7.wmf"/><Relationship Id="rId5" Type="http://schemas.openxmlformats.org/officeDocument/2006/relationships/oleObject" Target="../embeddings/oleObject26.bin"/><Relationship Id="rId4" Type="http://schemas.openxmlformats.org/officeDocument/2006/relationships/image" Target="../media/image5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62.wmf"/><Relationship Id="rId5" Type="http://schemas.openxmlformats.org/officeDocument/2006/relationships/oleObject" Target="../embeddings/oleObject27.bin"/><Relationship Id="rId4" Type="http://schemas.openxmlformats.org/officeDocument/2006/relationships/image" Target="../media/image63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0.bin"/><Relationship Id="rId3" Type="http://schemas.openxmlformats.org/officeDocument/2006/relationships/image" Target="../media/image2.jpeg"/><Relationship Id="rId7" Type="http://schemas.openxmlformats.org/officeDocument/2006/relationships/oleObject" Target="../embeddings/oleObject29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64.wmf"/><Relationship Id="rId5" Type="http://schemas.openxmlformats.org/officeDocument/2006/relationships/oleObject" Target="../embeddings/oleObject28.bin"/><Relationship Id="rId4" Type="http://schemas.openxmlformats.org/officeDocument/2006/relationships/image" Target="../media/image66.png"/><Relationship Id="rId9" Type="http://schemas.openxmlformats.org/officeDocument/2006/relationships/image" Target="../media/image65.wmf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2.bin"/><Relationship Id="rId13" Type="http://schemas.openxmlformats.org/officeDocument/2006/relationships/image" Target="../media/image70.wmf"/><Relationship Id="rId3" Type="http://schemas.openxmlformats.org/officeDocument/2006/relationships/image" Target="../media/image2.jpeg"/><Relationship Id="rId7" Type="http://schemas.openxmlformats.org/officeDocument/2006/relationships/image" Target="../media/image67.wmf"/><Relationship Id="rId12" Type="http://schemas.openxmlformats.org/officeDocument/2006/relationships/oleObject" Target="../embeddings/oleObject34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31.bin"/><Relationship Id="rId11" Type="http://schemas.openxmlformats.org/officeDocument/2006/relationships/image" Target="../media/image69.wmf"/><Relationship Id="rId5" Type="http://schemas.openxmlformats.org/officeDocument/2006/relationships/image" Target="../media/image72.png"/><Relationship Id="rId15" Type="http://schemas.openxmlformats.org/officeDocument/2006/relationships/image" Target="../media/image64.wmf"/><Relationship Id="rId10" Type="http://schemas.openxmlformats.org/officeDocument/2006/relationships/oleObject" Target="../embeddings/oleObject33.bin"/><Relationship Id="rId4" Type="http://schemas.openxmlformats.org/officeDocument/2006/relationships/image" Target="../media/image71.png"/><Relationship Id="rId9" Type="http://schemas.openxmlformats.org/officeDocument/2006/relationships/image" Target="../media/image68.wmf"/><Relationship Id="rId14" Type="http://schemas.openxmlformats.org/officeDocument/2006/relationships/oleObject" Target="../embeddings/oleObject35.bin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70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37.bin"/><Relationship Id="rId5" Type="http://schemas.openxmlformats.org/officeDocument/2006/relationships/image" Target="../media/image69.wmf"/><Relationship Id="rId4" Type="http://schemas.openxmlformats.org/officeDocument/2006/relationships/oleObject" Target="../embeddings/oleObject36.bin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0.bin"/><Relationship Id="rId3" Type="http://schemas.openxmlformats.org/officeDocument/2006/relationships/image" Target="../media/image2.jpeg"/><Relationship Id="rId7" Type="http://schemas.openxmlformats.org/officeDocument/2006/relationships/image" Target="../media/image76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1.vml"/><Relationship Id="rId6" Type="http://schemas.openxmlformats.org/officeDocument/2006/relationships/oleObject" Target="../embeddings/oleObject39.bin"/><Relationship Id="rId5" Type="http://schemas.openxmlformats.org/officeDocument/2006/relationships/image" Target="../media/image75.wmf"/><Relationship Id="rId4" Type="http://schemas.openxmlformats.org/officeDocument/2006/relationships/oleObject" Target="../embeddings/oleObject38.bin"/><Relationship Id="rId9" Type="http://schemas.openxmlformats.org/officeDocument/2006/relationships/oleObject" Target="../embeddings/oleObject41.bin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2.bin"/><Relationship Id="rId3" Type="http://schemas.openxmlformats.org/officeDocument/2006/relationships/image" Target="../media/image2.jpeg"/><Relationship Id="rId7" Type="http://schemas.openxmlformats.org/officeDocument/2006/relationships/image" Target="../media/image81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Relationship Id="rId9" Type="http://schemas.openxmlformats.org/officeDocument/2006/relationships/image" Target="../media/image77.w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82.wmf"/><Relationship Id="rId5" Type="http://schemas.openxmlformats.org/officeDocument/2006/relationships/oleObject" Target="../embeddings/oleObject43.bin"/><Relationship Id="rId4" Type="http://schemas.openxmlformats.org/officeDocument/2006/relationships/image" Target="../media/image83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0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wmf"/><Relationship Id="rId3" Type="http://schemas.openxmlformats.org/officeDocument/2006/relationships/image" Target="../media/image2.jpeg"/><Relationship Id="rId7" Type="http://schemas.openxmlformats.org/officeDocument/2006/relationships/oleObject" Target="../embeddings/oleObject4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96.wmf"/><Relationship Id="rId5" Type="http://schemas.openxmlformats.org/officeDocument/2006/relationships/oleObject" Target="../embeddings/oleObject44.bin"/><Relationship Id="rId10" Type="http://schemas.openxmlformats.org/officeDocument/2006/relationships/image" Target="../media/image98.wmf"/><Relationship Id="rId4" Type="http://schemas.openxmlformats.org/officeDocument/2006/relationships/image" Target="../media/image99.png"/><Relationship Id="rId9" Type="http://schemas.openxmlformats.org/officeDocument/2006/relationships/oleObject" Target="../embeddings/oleObject46.bin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wmf"/><Relationship Id="rId3" Type="http://schemas.openxmlformats.org/officeDocument/2006/relationships/image" Target="../media/image2.jpeg"/><Relationship Id="rId7" Type="http://schemas.openxmlformats.org/officeDocument/2006/relationships/oleObject" Target="../embeddings/oleObject48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96.wmf"/><Relationship Id="rId5" Type="http://schemas.openxmlformats.org/officeDocument/2006/relationships/oleObject" Target="../embeddings/oleObject47.bin"/><Relationship Id="rId10" Type="http://schemas.openxmlformats.org/officeDocument/2006/relationships/image" Target="../media/image100.wmf"/><Relationship Id="rId4" Type="http://schemas.openxmlformats.org/officeDocument/2006/relationships/image" Target="../media/image101.png"/><Relationship Id="rId9" Type="http://schemas.openxmlformats.org/officeDocument/2006/relationships/oleObject" Target="../embeddings/oleObject49.bin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wmf"/><Relationship Id="rId3" Type="http://schemas.openxmlformats.org/officeDocument/2006/relationships/image" Target="../media/image2.jpeg"/><Relationship Id="rId7" Type="http://schemas.openxmlformats.org/officeDocument/2006/relationships/oleObject" Target="../embeddings/oleObject51.bin"/><Relationship Id="rId12" Type="http://schemas.openxmlformats.org/officeDocument/2006/relationships/image" Target="../media/image105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102.wmf"/><Relationship Id="rId11" Type="http://schemas.openxmlformats.org/officeDocument/2006/relationships/oleObject" Target="../embeddings/oleObject53.bin"/><Relationship Id="rId5" Type="http://schemas.openxmlformats.org/officeDocument/2006/relationships/oleObject" Target="../embeddings/oleObject50.bin"/><Relationship Id="rId10" Type="http://schemas.openxmlformats.org/officeDocument/2006/relationships/image" Target="../media/image104.wmf"/><Relationship Id="rId4" Type="http://schemas.openxmlformats.org/officeDocument/2006/relationships/image" Target="../media/image106.png"/><Relationship Id="rId9" Type="http://schemas.openxmlformats.org/officeDocument/2006/relationships/oleObject" Target="../embeddings/oleObject52.bin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wmf"/><Relationship Id="rId13" Type="http://schemas.openxmlformats.org/officeDocument/2006/relationships/oleObject" Target="../embeddings/oleObject58.bin"/><Relationship Id="rId18" Type="http://schemas.openxmlformats.org/officeDocument/2006/relationships/image" Target="../media/image113.wmf"/><Relationship Id="rId3" Type="http://schemas.openxmlformats.org/officeDocument/2006/relationships/image" Target="../media/image2.jpeg"/><Relationship Id="rId7" Type="http://schemas.openxmlformats.org/officeDocument/2006/relationships/oleObject" Target="../embeddings/oleObject55.bin"/><Relationship Id="rId12" Type="http://schemas.openxmlformats.org/officeDocument/2006/relationships/image" Target="../media/image110.wmf"/><Relationship Id="rId17" Type="http://schemas.openxmlformats.org/officeDocument/2006/relationships/oleObject" Target="../embeddings/oleObject60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12.wmf"/><Relationship Id="rId1" Type="http://schemas.openxmlformats.org/officeDocument/2006/relationships/vmlDrawing" Target="../drawings/vmlDrawing17.vml"/><Relationship Id="rId6" Type="http://schemas.openxmlformats.org/officeDocument/2006/relationships/image" Target="../media/image108.wmf"/><Relationship Id="rId11" Type="http://schemas.openxmlformats.org/officeDocument/2006/relationships/oleObject" Target="../embeddings/oleObject57.bin"/><Relationship Id="rId5" Type="http://schemas.openxmlformats.org/officeDocument/2006/relationships/oleObject" Target="../embeddings/oleObject54.bin"/><Relationship Id="rId15" Type="http://schemas.openxmlformats.org/officeDocument/2006/relationships/oleObject" Target="../embeddings/oleObject59.bin"/><Relationship Id="rId10" Type="http://schemas.openxmlformats.org/officeDocument/2006/relationships/image" Target="../media/image109.wmf"/><Relationship Id="rId4" Type="http://schemas.openxmlformats.org/officeDocument/2006/relationships/image" Target="../media/image114.png"/><Relationship Id="rId9" Type="http://schemas.openxmlformats.org/officeDocument/2006/relationships/oleObject" Target="../embeddings/oleObject56.bin"/><Relationship Id="rId14" Type="http://schemas.openxmlformats.org/officeDocument/2006/relationships/image" Target="../media/image111.wmf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8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wmf"/><Relationship Id="rId13" Type="http://schemas.openxmlformats.org/officeDocument/2006/relationships/image" Target="../media/image9.wmf"/><Relationship Id="rId3" Type="http://schemas.openxmlformats.org/officeDocument/2006/relationships/image" Target="../media/image2.jpeg"/><Relationship Id="rId7" Type="http://schemas.openxmlformats.org/officeDocument/2006/relationships/oleObject" Target="../embeddings/oleObject2.bin"/><Relationship Id="rId12" Type="http://schemas.openxmlformats.org/officeDocument/2006/relationships/oleObject" Target="../embeddings/oleObject6.bin"/><Relationship Id="rId17" Type="http://schemas.openxmlformats.org/officeDocument/2006/relationships/oleObject" Target="../embeddings/oleObject9.bin"/><Relationship Id="rId2" Type="http://schemas.openxmlformats.org/officeDocument/2006/relationships/slideLayout" Target="../slideLayouts/slideLayout7.xml"/><Relationship Id="rId16" Type="http://schemas.openxmlformats.org/officeDocument/2006/relationships/oleObject" Target="../embeddings/oleObject8.bin"/><Relationship Id="rId1" Type="http://schemas.openxmlformats.org/officeDocument/2006/relationships/vmlDrawing" Target="../drawings/vmlDrawing1.vml"/><Relationship Id="rId6" Type="http://schemas.openxmlformats.org/officeDocument/2006/relationships/image" Target="../media/image7.wmf"/><Relationship Id="rId11" Type="http://schemas.openxmlformats.org/officeDocument/2006/relationships/oleObject" Target="../embeddings/oleObject5.bin"/><Relationship Id="rId5" Type="http://schemas.openxmlformats.org/officeDocument/2006/relationships/oleObject" Target="../embeddings/oleObject1.bin"/><Relationship Id="rId15" Type="http://schemas.openxmlformats.org/officeDocument/2006/relationships/image" Target="../media/image10.wmf"/><Relationship Id="rId10" Type="http://schemas.openxmlformats.org/officeDocument/2006/relationships/oleObject" Target="../embeddings/oleObject4.bin"/><Relationship Id="rId4" Type="http://schemas.openxmlformats.org/officeDocument/2006/relationships/image" Target="../media/image11.png"/><Relationship Id="rId9" Type="http://schemas.openxmlformats.org/officeDocument/2006/relationships/oleObject" Target="../embeddings/oleObject3.bin"/><Relationship Id="rId14" Type="http://schemas.openxmlformats.org/officeDocument/2006/relationships/oleObject" Target="../embeddings/oleObject7.bin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wmf"/><Relationship Id="rId3" Type="http://schemas.openxmlformats.org/officeDocument/2006/relationships/image" Target="../media/image2.jpeg"/><Relationship Id="rId7" Type="http://schemas.openxmlformats.org/officeDocument/2006/relationships/oleObject" Target="../embeddings/oleObject62.bin"/><Relationship Id="rId12" Type="http://schemas.openxmlformats.org/officeDocument/2006/relationships/image" Target="../media/image126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8.vml"/><Relationship Id="rId6" Type="http://schemas.openxmlformats.org/officeDocument/2006/relationships/image" Target="../media/image123.wmf"/><Relationship Id="rId11" Type="http://schemas.openxmlformats.org/officeDocument/2006/relationships/oleObject" Target="../embeddings/oleObject64.bin"/><Relationship Id="rId5" Type="http://schemas.openxmlformats.org/officeDocument/2006/relationships/oleObject" Target="../embeddings/oleObject61.bin"/><Relationship Id="rId10" Type="http://schemas.openxmlformats.org/officeDocument/2006/relationships/image" Target="../media/image125.wmf"/><Relationship Id="rId4" Type="http://schemas.openxmlformats.org/officeDocument/2006/relationships/image" Target="../media/image127.png"/><Relationship Id="rId9" Type="http://schemas.openxmlformats.org/officeDocument/2006/relationships/oleObject" Target="../embeddings/oleObject63.bin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4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6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wmf"/><Relationship Id="rId3" Type="http://schemas.openxmlformats.org/officeDocument/2006/relationships/image" Target="../media/image2.jpeg"/><Relationship Id="rId7" Type="http://schemas.openxmlformats.org/officeDocument/2006/relationships/oleObject" Target="../embeddings/oleObject66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9.vml"/><Relationship Id="rId6" Type="http://schemas.openxmlformats.org/officeDocument/2006/relationships/image" Target="../media/image138.wmf"/><Relationship Id="rId5" Type="http://schemas.openxmlformats.org/officeDocument/2006/relationships/oleObject" Target="../embeddings/oleObject65.bin"/><Relationship Id="rId4" Type="http://schemas.openxmlformats.org/officeDocument/2006/relationships/image" Target="../media/image140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0.vml"/><Relationship Id="rId5" Type="http://schemas.openxmlformats.org/officeDocument/2006/relationships/image" Target="../media/image142.wmf"/><Relationship Id="rId4" Type="http://schemas.openxmlformats.org/officeDocument/2006/relationships/oleObject" Target="../embeddings/oleObject67.bin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2551176"/>
            <a:ext cx="914400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둘째 마당</a:t>
            </a:r>
            <a:endParaRPr lang="en-US" altLang="ko-KR" sz="3200" dirty="0" smtClean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endParaRPr lang="en-US" altLang="ko-KR" sz="20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40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딥러닝의</a:t>
            </a:r>
            <a:r>
              <a:rPr lang="ko-KR" altLang="en-US" sz="40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동작 원리</a:t>
            </a:r>
            <a:endParaRPr lang="ko-KR" altLang="en-US" sz="4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60907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05119" y="-18854"/>
            <a:ext cx="6400800" cy="431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ko-KR" altLang="en-US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둘째 마당</a:t>
            </a:r>
            <a:r>
              <a:rPr lang="en-US" altLang="ko-KR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5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딥러닝의</a:t>
            </a:r>
            <a:r>
              <a:rPr lang="ko-KR" altLang="en-US" sz="15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동작 원리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78070" y="607620"/>
            <a:ext cx="7297006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 | </a:t>
            </a:r>
            <a:r>
              <a:rPr lang="ko-KR" altLang="en-US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최소 </a:t>
            </a:r>
            <a:r>
              <a:rPr lang="ko-KR" altLang="en-US" sz="24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제곱법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42886" y="2953456"/>
            <a:ext cx="4796757" cy="8426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34365" y="4627364"/>
            <a:ext cx="7013798" cy="12504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6"/>
          <p:cNvSpPr/>
          <p:nvPr/>
        </p:nvSpPr>
        <p:spPr>
          <a:xfrm>
            <a:off x="750434" y="1618864"/>
            <a:ext cx="7581662" cy="28346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65000"/>
              </a:lnSpc>
              <a:buClr>
                <a:srgbClr val="F6CC2C"/>
              </a:buClr>
              <a:buFont typeface="Wingdings" panose="05000000000000000000" pitchFamily="2" charset="2"/>
              <a:buChar char="§"/>
            </a:pP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x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편차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각 값과 평균과의 차이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제곱해서 합한 값을 분모로 놓고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,    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x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와 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y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편차를 곱해서 합한 값을 분자로 놓으면 기울기가 나온다는 뜻임</a:t>
            </a:r>
            <a:endParaRPr lang="en-US" altLang="ko-KR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65000"/>
              </a:lnSpc>
              <a:buClr>
                <a:srgbClr val="F6CC2C"/>
              </a:buClr>
              <a:buFont typeface="Wingdings" panose="05000000000000000000" pitchFamily="2" charset="2"/>
              <a:buChar char="§"/>
            </a:pPr>
            <a:endParaRPr lang="en-US" altLang="ko-KR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65000"/>
              </a:lnSpc>
              <a:buClr>
                <a:srgbClr val="F6CC2C"/>
              </a:buClr>
              <a:buFont typeface="Wingdings" panose="05000000000000000000" pitchFamily="2" charset="2"/>
              <a:buChar char="§"/>
            </a:pPr>
            <a:endParaRPr lang="en-US" altLang="ko-KR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65000"/>
              </a:lnSpc>
              <a:buClr>
                <a:srgbClr val="F6CC2C"/>
              </a:buClr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이를 위 식에 대입하면 다음과 같음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76896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05119" y="-18854"/>
            <a:ext cx="6400800" cy="431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ko-KR" altLang="en-US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둘째 마당</a:t>
            </a:r>
            <a:r>
              <a:rPr lang="en-US" altLang="ko-KR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5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딥러닝의</a:t>
            </a:r>
            <a:r>
              <a:rPr lang="ko-KR" altLang="en-US" sz="15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동작 원리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78070" y="607620"/>
            <a:ext cx="7297006" cy="634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 | </a:t>
            </a:r>
            <a:r>
              <a:rPr lang="ko-KR" altLang="en-US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로그 함수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Rectangle 6"/>
          <p:cNvSpPr/>
          <p:nvPr/>
        </p:nvSpPr>
        <p:spPr>
          <a:xfrm>
            <a:off x="507894" y="1551397"/>
            <a:ext cx="8018268" cy="1920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65000"/>
              </a:lnSpc>
              <a:buClr>
                <a:srgbClr val="F6CC2C"/>
              </a:buClr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파란색 선은 실제 값이 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일 때 사용할 수 있는 그래프임</a:t>
            </a:r>
          </a:p>
          <a:p>
            <a:pPr marL="285750" indent="-285750">
              <a:lnSpc>
                <a:spcPct val="165000"/>
              </a:lnSpc>
              <a:buClr>
                <a:srgbClr val="F6CC2C"/>
              </a:buClr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예측 값이 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일 때 오차가 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0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이고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반대로 예측 값이 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0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 가까울수록 오차는 커짐</a:t>
            </a:r>
          </a:p>
          <a:p>
            <a:pPr marL="285750" indent="-285750">
              <a:lnSpc>
                <a:spcPct val="165000"/>
              </a:lnSpc>
              <a:buClr>
                <a:srgbClr val="F6CC2C"/>
              </a:buClr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빨간색 선은 반대로 실제 값이 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0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일 때 사용할 수 있는 함수임</a:t>
            </a:r>
          </a:p>
          <a:p>
            <a:pPr marL="285750" indent="-285750">
              <a:lnSpc>
                <a:spcPct val="165000"/>
              </a:lnSpc>
              <a:buClr>
                <a:srgbClr val="F6CC2C"/>
              </a:buClr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예측 값이 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0</a:t>
            </a:r>
            <a:r>
              <a:rPr lang="ko-KR" altLang="en-US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일때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오차가 없고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, 1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 가까워질수록 오차가 매우 커짐</a:t>
            </a:r>
          </a:p>
        </p:txBody>
      </p:sp>
    </p:spTree>
    <p:extLst>
      <p:ext uri="{BB962C8B-B14F-4D97-AF65-F5344CB8AC3E}">
        <p14:creationId xmlns:p14="http://schemas.microsoft.com/office/powerpoint/2010/main" val="1976896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05119" y="-18854"/>
            <a:ext cx="6400800" cy="431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ko-KR" altLang="en-US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둘째 마당</a:t>
            </a:r>
            <a:r>
              <a:rPr lang="en-US" altLang="ko-KR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5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딥러닝의</a:t>
            </a:r>
            <a:r>
              <a:rPr lang="ko-KR" altLang="en-US" sz="15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동작 원리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78070" y="607620"/>
            <a:ext cx="7297006" cy="634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 | </a:t>
            </a:r>
            <a:r>
              <a:rPr lang="ko-KR" altLang="en-US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로그 함수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507894" y="1551397"/>
            <a:ext cx="7491047" cy="3748719"/>
            <a:chOff x="507894" y="1551397"/>
            <a:chExt cx="7491047" cy="3748719"/>
          </a:xfrm>
        </p:grpSpPr>
        <p:sp>
          <p:nvSpPr>
            <p:cNvPr id="6" name="Rectangle 6"/>
            <p:cNvSpPr/>
            <p:nvPr/>
          </p:nvSpPr>
          <p:spPr>
            <a:xfrm>
              <a:off x="507894" y="1551397"/>
              <a:ext cx="7491047" cy="374871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lnSpc>
                  <a:spcPct val="165000"/>
                </a:lnSpc>
                <a:buClr>
                  <a:srgbClr val="F6CC2C"/>
                </a:buClr>
                <a:buFont typeface="Wingdings" panose="05000000000000000000" pitchFamily="2" charset="2"/>
                <a:buChar char="§"/>
              </a:pPr>
              <a:r>
                <a:rPr lang="ko-KR" altLang="en-US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파란색과 빨간색 그래프의 식은 각각              와                        임</a:t>
              </a:r>
              <a:endPara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marL="285750" indent="-285750">
                <a:lnSpc>
                  <a:spcPct val="165000"/>
                </a:lnSpc>
                <a:buClr>
                  <a:srgbClr val="F6CC2C"/>
                </a:buClr>
                <a:buFont typeface="Wingdings" panose="05000000000000000000" pitchFamily="2" charset="2"/>
                <a:buChar char="§"/>
              </a:pPr>
              <a:r>
                <a:rPr lang="ko-KR" altLang="en-US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실제 값이 </a:t>
              </a:r>
              <a:r>
                <a:rPr lang="en-US" altLang="ko-KR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1</a:t>
              </a:r>
              <a:r>
                <a:rPr lang="ko-KR" altLang="en-US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일 때는 </a:t>
              </a:r>
              <a:r>
                <a:rPr lang="en-US" altLang="ko-KR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            </a:t>
              </a:r>
              <a:r>
                <a:rPr lang="ko-KR" altLang="en-US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그래프를 쓰고</a:t>
              </a:r>
              <a:r>
                <a:rPr lang="en-US" altLang="ko-KR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0</a:t>
              </a:r>
              <a:r>
                <a:rPr lang="ko-KR" altLang="en-US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일 때는                        그래프를 써야 함</a:t>
              </a:r>
              <a:endPara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marL="285750" indent="-285750">
                <a:lnSpc>
                  <a:spcPct val="165000"/>
                </a:lnSpc>
                <a:buClr>
                  <a:srgbClr val="F6CC2C"/>
                </a:buClr>
                <a:buFont typeface="Wingdings" panose="05000000000000000000" pitchFamily="2" charset="2"/>
                <a:buChar char="§"/>
              </a:pPr>
              <a:endPara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marL="285750" indent="-285750">
                <a:lnSpc>
                  <a:spcPct val="165000"/>
                </a:lnSpc>
                <a:buClr>
                  <a:srgbClr val="F6CC2C"/>
                </a:buClr>
                <a:buFont typeface="Wingdings" panose="05000000000000000000" pitchFamily="2" charset="2"/>
                <a:buChar char="§"/>
              </a:pPr>
              <a:endPara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marL="285750" indent="-285750">
                <a:lnSpc>
                  <a:spcPct val="165000"/>
                </a:lnSpc>
                <a:buClr>
                  <a:srgbClr val="F6CC2C"/>
                </a:buClr>
                <a:buFont typeface="Wingdings" panose="05000000000000000000" pitchFamily="2" charset="2"/>
                <a:buChar char="§"/>
              </a:pPr>
              <a:r>
                <a:rPr lang="ko-KR" altLang="en-US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실제 값을               라 할 때</a:t>
              </a:r>
              <a:r>
                <a:rPr lang="en-US" altLang="ko-KR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</a:t>
              </a:r>
              <a:r>
                <a:rPr lang="ko-KR" altLang="en-US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이 값이 </a:t>
              </a:r>
              <a:r>
                <a:rPr lang="en-US" altLang="ko-KR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1</a:t>
              </a:r>
              <a:r>
                <a:rPr lang="ko-KR" altLang="en-US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이면 </a:t>
              </a:r>
              <a:r>
                <a:rPr lang="en-US" altLang="ko-KR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B </a:t>
              </a:r>
              <a:r>
                <a:rPr lang="ko-KR" altLang="en-US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부분이 없어짐</a:t>
              </a:r>
            </a:p>
            <a:p>
              <a:pPr marL="285750" indent="-285750">
                <a:lnSpc>
                  <a:spcPct val="165000"/>
                </a:lnSpc>
                <a:buClr>
                  <a:srgbClr val="F6CC2C"/>
                </a:buClr>
                <a:buFont typeface="Wingdings" panose="05000000000000000000" pitchFamily="2" charset="2"/>
                <a:buChar char="§"/>
              </a:pPr>
              <a:r>
                <a:rPr lang="ko-KR" altLang="en-US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반대로 </a:t>
              </a:r>
              <a:r>
                <a:rPr lang="en-US" altLang="ko-KR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0</a:t>
              </a:r>
              <a:r>
                <a:rPr lang="ko-KR" altLang="en-US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이면 </a:t>
              </a:r>
              <a:r>
                <a:rPr lang="en-US" altLang="ko-KR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A</a:t>
              </a:r>
              <a:r>
                <a:rPr lang="ko-KR" altLang="en-US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부분이 없어짐</a:t>
              </a:r>
            </a:p>
            <a:p>
              <a:pPr marL="285750" indent="-285750">
                <a:lnSpc>
                  <a:spcPct val="165000"/>
                </a:lnSpc>
                <a:buClr>
                  <a:srgbClr val="F6CC2C"/>
                </a:buClr>
                <a:buFont typeface="Wingdings" panose="05000000000000000000" pitchFamily="2" charset="2"/>
                <a:buChar char="§"/>
              </a:pPr>
              <a:r>
                <a:rPr lang="ko-KR" altLang="en-US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실제 값에 따라 빨간색 그래프와 파란색 그래프를 각각 사용할 수 있게 됨</a:t>
              </a:r>
            </a:p>
          </p:txBody>
        </p:sp>
        <p:pic>
          <p:nvPicPr>
            <p:cNvPr id="9218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686732" y="1667857"/>
              <a:ext cx="703610" cy="3713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219" name="Picture 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676833" y="1704198"/>
              <a:ext cx="1287140" cy="33500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117573" y="2522984"/>
              <a:ext cx="703610" cy="3713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" name="Picture 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687936" y="2602451"/>
              <a:ext cx="1287140" cy="33500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220" name="Picture 4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2698684" y="3246640"/>
              <a:ext cx="4856825" cy="93095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221" name="Picture 5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2138043" y="4362607"/>
              <a:ext cx="774824" cy="33458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  <p:extLst>
      <p:ext uri="{BB962C8B-B14F-4D97-AF65-F5344CB8AC3E}">
        <p14:creationId xmlns:p14="http://schemas.microsoft.com/office/powerpoint/2010/main" val="1976896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05119" y="-18854"/>
            <a:ext cx="6400800" cy="431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ko-KR" altLang="en-US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둘째 마당</a:t>
            </a:r>
            <a:r>
              <a:rPr lang="en-US" altLang="ko-KR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5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딥러닝의</a:t>
            </a:r>
            <a:r>
              <a:rPr lang="ko-KR" altLang="en-US" sz="15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동작 원리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78070" y="607620"/>
            <a:ext cx="7297006" cy="634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 | </a:t>
            </a:r>
            <a:r>
              <a:rPr lang="ko-KR" altLang="en-US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코딩으로 확인하는 </a:t>
            </a:r>
            <a:r>
              <a:rPr lang="ko-KR" altLang="en-US" sz="24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로지스틱</a:t>
            </a:r>
            <a:r>
              <a:rPr lang="ko-KR" altLang="en-US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회귀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74847" y="3658511"/>
            <a:ext cx="7653086" cy="21812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TextBox 14"/>
          <p:cNvSpPr txBox="1"/>
          <p:nvPr/>
        </p:nvSpPr>
        <p:spPr>
          <a:xfrm>
            <a:off x="528122" y="1579527"/>
            <a:ext cx="8039113" cy="14634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65000"/>
              </a:lnSpc>
              <a:buClr>
                <a:srgbClr val="F6CC2C"/>
              </a:buClr>
              <a:buFont typeface="Wingdings" panose="05000000000000000000" pitchFamily="2" charset="2"/>
              <a:buChar char="§"/>
            </a:pPr>
            <a:r>
              <a:rPr lang="ko-KR" altLang="en-US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로지스틱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회귀를 위해서는 </a:t>
            </a:r>
          </a:p>
          <a:p>
            <a:pPr marL="742950" lvl="1" indent="-285750">
              <a:lnSpc>
                <a:spcPct val="165000"/>
              </a:lnSpc>
              <a:buClr>
                <a:srgbClr val="F6CC2C"/>
              </a:buClr>
              <a:buFont typeface="Arial" panose="020B0604020202020204" pitchFamily="34" charset="0"/>
              <a:buChar char="•"/>
            </a:pPr>
            <a:r>
              <a:rPr lang="ko-KR" altLang="en-US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시그모이드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함수를 사용한다는 것</a:t>
            </a:r>
            <a:endParaRPr lang="en-US" altLang="ko-KR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742950" lvl="1" indent="-285750">
              <a:lnSpc>
                <a:spcPct val="165000"/>
              </a:lnSpc>
              <a:buClr>
                <a:srgbClr val="F6CC2C"/>
              </a:buClr>
              <a:buFont typeface="Arial" panose="020B0604020202020204" pitchFamily="34" charset="0"/>
              <a:buChar char="•"/>
            </a:pP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0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부터 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사이의 값을 가지는 특성 때문에 로그 함수를 함께 써야 한다는 것</a:t>
            </a:r>
            <a:endParaRPr lang="en-US" altLang="ko-KR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529269" y="3037977"/>
            <a:ext cx="7491047" cy="499047"/>
            <a:chOff x="529269" y="3037977"/>
            <a:chExt cx="7491047" cy="499047"/>
          </a:xfrm>
        </p:grpSpPr>
        <p:sp>
          <p:nvSpPr>
            <p:cNvPr id="14" name="Rectangle 6"/>
            <p:cNvSpPr/>
            <p:nvPr/>
          </p:nvSpPr>
          <p:spPr>
            <a:xfrm>
              <a:off x="529269" y="3037977"/>
              <a:ext cx="7491047" cy="49904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lnSpc>
                  <a:spcPct val="165000"/>
                </a:lnSpc>
                <a:buClr>
                  <a:srgbClr val="F6CC2C"/>
                </a:buClr>
                <a:buFont typeface="Wingdings" panose="05000000000000000000" pitchFamily="2" charset="2"/>
                <a:buChar char="§"/>
              </a:pPr>
              <a:r>
                <a:rPr lang="ko-KR" altLang="en-US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이제 경사 </a:t>
              </a:r>
              <a:r>
                <a:rPr lang="ko-KR" altLang="en-US" dirty="0" err="1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하강법을</a:t>
              </a:r>
              <a:r>
                <a:rPr lang="ko-KR" altLang="en-US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이용해     와    의 최적 값을 찾는 과정을 해 볼 차례임</a:t>
              </a:r>
              <a:endPara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graphicFrame>
          <p:nvGraphicFramePr>
            <p:cNvPr id="37891" name="Object 3"/>
            <p:cNvGraphicFramePr>
              <a:graphicFrameLocks noChangeAspect="1"/>
            </p:cNvGraphicFramePr>
            <p:nvPr/>
          </p:nvGraphicFramePr>
          <p:xfrm>
            <a:off x="3361187" y="3208627"/>
            <a:ext cx="279524" cy="30747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7971" name="수식" r:id="rId5" imgW="126720" imgH="139680" progId="Equation.3">
                    <p:embed/>
                  </p:oleObj>
                </mc:Choice>
                <mc:Fallback>
                  <p:oleObj name="수식" r:id="rId5" imgW="126720" imgH="139680" progId="Equation.3">
                    <p:embed/>
                    <p:pic>
                      <p:nvPicPr>
                        <p:cNvPr id="0" name="Picture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61187" y="3208627"/>
                          <a:ext cx="279524" cy="30747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7892" name="Object 4"/>
            <p:cNvGraphicFramePr>
              <a:graphicFrameLocks noChangeAspect="1"/>
            </p:cNvGraphicFramePr>
            <p:nvPr/>
          </p:nvGraphicFramePr>
          <p:xfrm>
            <a:off x="3852892" y="3183147"/>
            <a:ext cx="245271" cy="34337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7972" name="수식" r:id="rId7" imgW="126720" imgH="177480" progId="Equation.3">
                    <p:embed/>
                  </p:oleObj>
                </mc:Choice>
                <mc:Fallback>
                  <p:oleObj name="수식" r:id="rId7" imgW="126720" imgH="177480" progId="Equation.3">
                    <p:embed/>
                    <p:pic>
                      <p:nvPicPr>
                        <p:cNvPr id="0" name="Picture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52892" y="3183147"/>
                          <a:ext cx="245271" cy="34337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1976896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05119" y="-18854"/>
            <a:ext cx="6400800" cy="431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ko-KR" altLang="en-US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둘째 마당</a:t>
            </a:r>
            <a:r>
              <a:rPr lang="en-US" altLang="ko-KR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5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딥러닝의</a:t>
            </a:r>
            <a:r>
              <a:rPr lang="ko-KR" altLang="en-US" sz="15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동작 원리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78070" y="607620"/>
            <a:ext cx="7297006" cy="634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 | </a:t>
            </a:r>
            <a:r>
              <a:rPr lang="ko-KR" altLang="en-US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코딩으로 확인하는 </a:t>
            </a:r>
            <a:r>
              <a:rPr lang="ko-KR" altLang="en-US" sz="24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로지스틱</a:t>
            </a:r>
            <a:r>
              <a:rPr lang="ko-KR" altLang="en-US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회귀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93125" y="1664991"/>
            <a:ext cx="7579275" cy="25915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976896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05119" y="-18854"/>
            <a:ext cx="6400800" cy="431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ko-KR" altLang="en-US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둘째 마당</a:t>
            </a:r>
            <a:r>
              <a:rPr lang="en-US" altLang="ko-KR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5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딥러닝의</a:t>
            </a:r>
            <a:r>
              <a:rPr lang="ko-KR" altLang="en-US" sz="15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동작 원리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78070" y="607620"/>
            <a:ext cx="7297006" cy="634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 | </a:t>
            </a:r>
            <a:r>
              <a:rPr lang="ko-KR" altLang="en-US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코딩으로 확인하는 </a:t>
            </a:r>
            <a:r>
              <a:rPr lang="ko-KR" altLang="en-US" sz="24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로지스틱</a:t>
            </a:r>
            <a:r>
              <a:rPr lang="ko-KR" altLang="en-US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회귀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4075" y="1569002"/>
            <a:ext cx="5911518" cy="39767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573163" y="5732174"/>
            <a:ext cx="6437238" cy="447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65000"/>
              </a:lnSpc>
              <a:buClr>
                <a:srgbClr val="F6CC2C"/>
              </a:buClr>
            </a:pPr>
            <a:r>
              <a:rPr lang="ko-KR" altLang="en-US" sz="1400" b="1" dirty="0" smtClean="0">
                <a:solidFill>
                  <a:srgbClr val="EB9F15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그림 </a:t>
            </a:r>
            <a:r>
              <a:rPr lang="en-US" altLang="ko-KR" sz="1400" b="1" dirty="0" smtClean="0">
                <a:solidFill>
                  <a:srgbClr val="EB9F15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5-9  </a:t>
            </a:r>
            <a:r>
              <a:rPr lang="ko-KR" altLang="en-US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공부 시간에 따른 합격 여부를 그래프로 나타낸 모습</a:t>
            </a:r>
            <a:endParaRPr lang="en-US" altLang="ko-KR" sz="14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76896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05119" y="-18854"/>
            <a:ext cx="6400800" cy="431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ko-KR" altLang="en-US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둘째 마당</a:t>
            </a:r>
            <a:r>
              <a:rPr lang="en-US" altLang="ko-KR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5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딥러닝의</a:t>
            </a:r>
            <a:r>
              <a:rPr lang="ko-KR" altLang="en-US" sz="15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동작 원리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78070" y="607620"/>
            <a:ext cx="7297006" cy="634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 | </a:t>
            </a:r>
            <a:r>
              <a:rPr lang="ko-KR" altLang="en-US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코딩으로 확인하는 </a:t>
            </a:r>
            <a:r>
              <a:rPr lang="ko-KR" altLang="en-US" sz="24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로지스틱</a:t>
            </a:r>
            <a:r>
              <a:rPr lang="ko-KR" altLang="en-US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회귀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75503" y="2671624"/>
            <a:ext cx="7496897" cy="21822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08454" y="4974909"/>
            <a:ext cx="7484070" cy="14552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9" name="Object 3"/>
          <p:cNvGraphicFramePr>
            <a:graphicFrameLocks noChangeAspect="1"/>
          </p:cNvGraphicFramePr>
          <p:nvPr/>
        </p:nvGraphicFramePr>
        <p:xfrm>
          <a:off x="1886070" y="1733510"/>
          <a:ext cx="279524" cy="3074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94" name="수식" r:id="rId6" imgW="126720" imgH="139680" progId="Equation.3">
                  <p:embed/>
                </p:oleObj>
              </mc:Choice>
              <mc:Fallback>
                <p:oleObj name="수식" r:id="rId6" imgW="126720" imgH="13968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86070" y="1733510"/>
                        <a:ext cx="279524" cy="30747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2" name="그룹 11"/>
          <p:cNvGrpSpPr/>
          <p:nvPr/>
        </p:nvGrpSpPr>
        <p:grpSpPr>
          <a:xfrm>
            <a:off x="657518" y="1570900"/>
            <a:ext cx="8039113" cy="956096"/>
            <a:chOff x="657518" y="1570900"/>
            <a:chExt cx="8039113" cy="956096"/>
          </a:xfrm>
        </p:grpSpPr>
        <p:sp>
          <p:nvSpPr>
            <p:cNvPr id="15" name="TextBox 14"/>
            <p:cNvSpPr txBox="1"/>
            <p:nvPr/>
          </p:nvSpPr>
          <p:spPr>
            <a:xfrm>
              <a:off x="657518" y="1570900"/>
              <a:ext cx="8039113" cy="9560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65000"/>
                </a:lnSpc>
                <a:buClr>
                  <a:srgbClr val="F6CC2C"/>
                </a:buClr>
                <a:buFont typeface="Wingdings" panose="05000000000000000000" pitchFamily="2" charset="2"/>
                <a:buChar char="§"/>
              </a:pPr>
              <a:r>
                <a:rPr lang="ko-KR" altLang="en-US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기울기와 </a:t>
              </a:r>
              <a:r>
                <a:rPr lang="en-US" altLang="ko-KR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   </a:t>
              </a:r>
              <a:r>
                <a:rPr lang="ko-KR" altLang="en-US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와 절편 </a:t>
              </a:r>
              <a:r>
                <a:rPr lang="en-US" altLang="ko-KR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  </a:t>
              </a:r>
              <a:r>
                <a:rPr lang="ko-KR" altLang="en-US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의 값을 초기화하고 학습률을 정함</a:t>
              </a:r>
            </a:p>
            <a:p>
              <a:pPr marL="285750" indent="-285750">
                <a:lnSpc>
                  <a:spcPct val="165000"/>
                </a:lnSpc>
                <a:buClr>
                  <a:srgbClr val="F6CC2C"/>
                </a:buClr>
                <a:buFont typeface="Wingdings" panose="05000000000000000000" pitchFamily="2" charset="2"/>
                <a:buChar char="§"/>
              </a:pPr>
              <a:r>
                <a:rPr lang="ko-KR" altLang="en-US" dirty="0" err="1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학습률은</a:t>
              </a:r>
              <a:r>
                <a:rPr lang="ko-KR" altLang="en-US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임의로 </a:t>
              </a:r>
              <a:r>
                <a:rPr lang="en-US" altLang="ko-KR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0.05</a:t>
              </a:r>
              <a:r>
                <a:rPr lang="ko-KR" altLang="en-US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로 정함</a:t>
              </a:r>
              <a:endPara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graphicFrame>
          <p:nvGraphicFramePr>
            <p:cNvPr id="11" name="Object 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134405405"/>
                </p:ext>
              </p:extLst>
            </p:nvPr>
          </p:nvGraphicFramePr>
          <p:xfrm>
            <a:off x="3148875" y="1697607"/>
            <a:ext cx="245271" cy="34337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8995" name="수식" r:id="rId8" imgW="126720" imgH="177480" progId="Equation.3">
                    <p:embed/>
                  </p:oleObj>
                </mc:Choice>
                <mc:Fallback>
                  <p:oleObj name="수식" r:id="rId8" imgW="126720" imgH="177480" progId="Equation.3">
                    <p:embed/>
                    <p:pic>
                      <p:nvPicPr>
                        <p:cNvPr id="0" name="Picture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48875" y="1697607"/>
                          <a:ext cx="245271" cy="34337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1976896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05119" y="-18854"/>
            <a:ext cx="6400800" cy="431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ko-KR" altLang="en-US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둘째 마당</a:t>
            </a:r>
            <a:r>
              <a:rPr lang="en-US" altLang="ko-KR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5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딥러닝의</a:t>
            </a:r>
            <a:r>
              <a:rPr lang="ko-KR" altLang="en-US" sz="15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동작 원리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78070" y="607620"/>
            <a:ext cx="7297006" cy="634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 | </a:t>
            </a:r>
            <a:r>
              <a:rPr lang="ko-KR" altLang="en-US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코딩으로 확인하는 </a:t>
            </a:r>
            <a:r>
              <a:rPr lang="ko-KR" altLang="en-US" sz="24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로지스틱</a:t>
            </a:r>
            <a:r>
              <a:rPr lang="ko-KR" altLang="en-US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회귀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57518" y="1570900"/>
            <a:ext cx="7819217" cy="32916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65000"/>
              </a:lnSpc>
              <a:buClr>
                <a:srgbClr val="F6CC2C"/>
              </a:buClr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경사 </a:t>
            </a:r>
            <a:r>
              <a:rPr lang="ko-KR" altLang="en-US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하강법을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시행할 순서임</a:t>
            </a:r>
          </a:p>
          <a:p>
            <a:pPr marL="285750" indent="-285750">
              <a:lnSpc>
                <a:spcPct val="165000"/>
              </a:lnSpc>
              <a:buClr>
                <a:srgbClr val="F6CC2C"/>
              </a:buClr>
              <a:buFont typeface="Wingdings" panose="05000000000000000000" pitchFamily="2" charset="2"/>
              <a:buChar char="§"/>
            </a:pP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a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와 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b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로 </a:t>
            </a:r>
            <a:r>
              <a:rPr lang="ko-KR" altLang="en-US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편미분한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값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en-US" altLang="ko-KR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a_diff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en-US" altLang="ko-KR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b_diff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 학습률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en-US" altLang="ko-KR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lr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을 곱하여 각각 업데이트 하는 방법은 앞서 배운 선형 회귀와 같음</a:t>
            </a:r>
          </a:p>
          <a:p>
            <a:pPr marL="285750" indent="-285750">
              <a:lnSpc>
                <a:spcPct val="165000"/>
              </a:lnSpc>
              <a:buClr>
                <a:srgbClr val="F6CC2C"/>
              </a:buClr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다만 오차를 구하는 함수가 다르므로 </a:t>
            </a:r>
            <a:r>
              <a:rPr lang="en-US" altLang="ko-KR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a_diff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과 </a:t>
            </a:r>
            <a:r>
              <a:rPr lang="en-US" altLang="ko-KR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b_diff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결정하는 식에 변화가 생김</a:t>
            </a:r>
          </a:p>
          <a:p>
            <a:pPr marL="285750" indent="-285750">
              <a:lnSpc>
                <a:spcPct val="165000"/>
              </a:lnSpc>
              <a:buClr>
                <a:srgbClr val="F6CC2C"/>
              </a:buClr>
              <a:buFont typeface="Wingdings" panose="05000000000000000000" pitchFamily="2" charset="2"/>
              <a:buChar char="§"/>
            </a:pPr>
            <a:r>
              <a:rPr lang="ko-KR" altLang="en-US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로지스틱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회귀의 오차 함수는 조금 전에 배운 것을 이용해 다음과 같은 식으로 표시할 수 있음</a:t>
            </a:r>
            <a:endParaRPr lang="en-US" altLang="ko-KR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75895" y="4903094"/>
            <a:ext cx="4471265" cy="642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976896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05119" y="-18854"/>
            <a:ext cx="6400800" cy="431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ko-KR" altLang="en-US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둘째 마당</a:t>
            </a:r>
            <a:r>
              <a:rPr lang="en-US" altLang="ko-KR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5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딥러닝의</a:t>
            </a:r>
            <a:r>
              <a:rPr lang="ko-KR" altLang="en-US" sz="15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동작 원리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78070" y="607620"/>
            <a:ext cx="7297006" cy="634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 | </a:t>
            </a:r>
            <a:r>
              <a:rPr lang="ko-KR" altLang="en-US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코딩으로 확인하는 </a:t>
            </a:r>
            <a:r>
              <a:rPr lang="ko-KR" altLang="en-US" sz="24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로지스틱</a:t>
            </a:r>
            <a:r>
              <a:rPr lang="ko-KR" altLang="en-US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회귀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57518" y="1570900"/>
            <a:ext cx="7135477" cy="100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65000"/>
              </a:lnSpc>
              <a:buClr>
                <a:srgbClr val="F6CC2C"/>
              </a:buClr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 식을 </a:t>
            </a:r>
            <a:r>
              <a:rPr lang="ko-KR" altLang="en-US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편미분한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후 </a:t>
            </a:r>
            <a:r>
              <a:rPr lang="ko-KR" altLang="en-US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파이썬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코드로 옮겨 놓은 결과가 다음과 같다는 것은 기억하기 바람</a:t>
            </a:r>
            <a:endParaRPr lang="en-US" altLang="ko-KR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3168" y="2579247"/>
            <a:ext cx="6755167" cy="40398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976896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05119" y="-18854"/>
            <a:ext cx="6400800" cy="431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ko-KR" altLang="en-US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둘째 마당</a:t>
            </a:r>
            <a:r>
              <a:rPr lang="en-US" altLang="ko-KR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5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딥러닝의</a:t>
            </a:r>
            <a:r>
              <a:rPr lang="ko-KR" altLang="en-US" sz="15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동작 원리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78070" y="607620"/>
            <a:ext cx="7297006" cy="634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 | </a:t>
            </a:r>
            <a:r>
              <a:rPr lang="ko-KR" altLang="en-US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코딩으로 확인하는 </a:t>
            </a:r>
            <a:r>
              <a:rPr lang="ko-KR" altLang="en-US" sz="24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로지스틱</a:t>
            </a:r>
            <a:r>
              <a:rPr lang="ko-KR" altLang="en-US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회귀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80903" y="1622681"/>
            <a:ext cx="400603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 smtClean="0">
                <a:solidFill>
                  <a:schemeClr val="accent4">
                    <a:lumMod val="75000"/>
                  </a:schemeClr>
                </a:solidFill>
                <a:ea typeface="나눔스퀘어 Bold" panose="020B0600000101010101"/>
              </a:rPr>
              <a:t>코드 </a:t>
            </a:r>
            <a:r>
              <a:rPr lang="en-US" altLang="ko-KR" sz="1600" b="1" dirty="0" smtClean="0">
                <a:solidFill>
                  <a:schemeClr val="accent4">
                    <a:lumMod val="75000"/>
                  </a:schemeClr>
                </a:solidFill>
                <a:ea typeface="나눔스퀘어 Bold" panose="020B0600000101010101"/>
              </a:rPr>
              <a:t>5-1 </a:t>
            </a:r>
            <a:r>
              <a:rPr lang="ko-KR" altLang="en-US" sz="1600" b="1" dirty="0" smtClean="0">
                <a:ea typeface="나눔스퀘어 Bold" panose="020B0600000101010101"/>
              </a:rPr>
              <a:t>코딩으로 확인하는 </a:t>
            </a:r>
            <a:r>
              <a:rPr lang="ko-KR" altLang="en-US" sz="1600" b="1" dirty="0" err="1" smtClean="0">
                <a:ea typeface="나눔스퀘어 Bold" panose="020B0600000101010101"/>
              </a:rPr>
              <a:t>로지스틱</a:t>
            </a:r>
            <a:r>
              <a:rPr lang="ko-KR" altLang="en-US" sz="1600" b="1" dirty="0" smtClean="0">
                <a:ea typeface="나눔스퀘어 Bold" panose="020B0600000101010101"/>
              </a:rPr>
              <a:t> 회귀</a:t>
            </a:r>
            <a:endParaRPr lang="en-US" altLang="ko-KR" sz="1600" b="1" dirty="0" smtClean="0">
              <a:ea typeface="나눔스퀘어 Bold" panose="020B0600000101010101"/>
            </a:endParaRPr>
          </a:p>
          <a:p>
            <a:pPr marL="171450" indent="-171450">
              <a:lnSpc>
                <a:spcPct val="150000"/>
              </a:lnSpc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ea typeface="나눔스퀘어 Bold" panose="020B0600000101010101"/>
              </a:rPr>
              <a:t>예제 소스</a:t>
            </a:r>
            <a:r>
              <a:rPr lang="en-US" altLang="ko-KR" sz="1200" dirty="0" smtClean="0">
                <a:ea typeface="나눔스퀘어 Bold" panose="020B0600000101010101"/>
              </a:rPr>
              <a:t>: </a:t>
            </a:r>
            <a:r>
              <a:rPr lang="en-US" altLang="ko-KR" sz="1200" dirty="0" err="1" smtClean="0">
                <a:ea typeface="나눔스퀘어 Bold" panose="020B0600000101010101"/>
              </a:rPr>
              <a:t>deeplearnig_class</a:t>
            </a:r>
            <a:r>
              <a:rPr lang="en-US" altLang="ko-KR" sz="1200" dirty="0" smtClean="0">
                <a:ea typeface="나눔스퀘어 Bold" panose="020B0600000101010101"/>
              </a:rPr>
              <a:t>/05_Logistic_regression.ipynb</a:t>
            </a:r>
            <a:endParaRPr lang="ko-KR" altLang="en-US" sz="1200" dirty="0">
              <a:ea typeface="나눔스퀘어 Bold" panose="020B0600000101010101"/>
            </a:endParaRP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05015" y="2481444"/>
            <a:ext cx="7173489" cy="37361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976896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05119" y="-18854"/>
            <a:ext cx="6400800" cy="431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ko-KR" altLang="en-US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둘째 마당</a:t>
            </a:r>
            <a:r>
              <a:rPr lang="en-US" altLang="ko-KR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5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딥러닝의</a:t>
            </a:r>
            <a:r>
              <a:rPr lang="ko-KR" altLang="en-US" sz="15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동작 원리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78070" y="607620"/>
            <a:ext cx="7297006" cy="634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 | </a:t>
            </a:r>
            <a:r>
              <a:rPr lang="ko-KR" altLang="en-US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코딩으로 확인하는 </a:t>
            </a:r>
            <a:r>
              <a:rPr lang="ko-KR" altLang="en-US" sz="24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로지스틱</a:t>
            </a:r>
            <a:r>
              <a:rPr lang="ko-KR" altLang="en-US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회귀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47352" y="1671829"/>
            <a:ext cx="7044013" cy="4025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976896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05119" y="-18854"/>
            <a:ext cx="6400800" cy="431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ko-KR" altLang="en-US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둘째 마당</a:t>
            </a:r>
            <a:r>
              <a:rPr lang="en-US" altLang="ko-KR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5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딥러닝의</a:t>
            </a:r>
            <a:r>
              <a:rPr lang="ko-KR" altLang="en-US" sz="15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동작 원리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78070" y="607620"/>
            <a:ext cx="7297006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 | </a:t>
            </a:r>
            <a:r>
              <a:rPr lang="ko-KR" altLang="en-US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최소 </a:t>
            </a:r>
            <a:r>
              <a:rPr lang="ko-KR" altLang="en-US" sz="24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제곱법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507895" y="1551397"/>
            <a:ext cx="7581662" cy="3291670"/>
            <a:chOff x="507895" y="1551397"/>
            <a:chExt cx="7581662" cy="3291670"/>
          </a:xfrm>
        </p:grpSpPr>
        <p:sp>
          <p:nvSpPr>
            <p:cNvPr id="6" name="Rectangle 6"/>
            <p:cNvSpPr/>
            <p:nvPr/>
          </p:nvSpPr>
          <p:spPr>
            <a:xfrm>
              <a:off x="507895" y="1551397"/>
              <a:ext cx="7581662" cy="32916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lnSpc>
                  <a:spcPct val="165000"/>
                </a:lnSpc>
                <a:buClr>
                  <a:srgbClr val="F6CC2C"/>
                </a:buClr>
                <a:buFont typeface="Wingdings" panose="05000000000000000000" pitchFamily="2" charset="2"/>
                <a:buChar char="§"/>
              </a:pPr>
              <a:r>
                <a:rPr lang="ko-KR" altLang="en-US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다음은  </a:t>
              </a:r>
              <a:r>
                <a:rPr lang="en-US" altLang="ko-KR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y</a:t>
              </a:r>
              <a:r>
                <a:rPr lang="ko-KR" altLang="en-US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절편인 </a:t>
              </a:r>
              <a:r>
                <a:rPr lang="en-US" altLang="ko-KR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b</a:t>
              </a:r>
              <a:r>
                <a:rPr lang="ko-KR" altLang="en-US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를 </a:t>
              </a:r>
              <a:r>
                <a:rPr lang="ko-KR" altLang="en-US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구하는 공식임</a:t>
              </a:r>
              <a:endPara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marL="285750" indent="-285750">
                <a:lnSpc>
                  <a:spcPct val="165000"/>
                </a:lnSpc>
                <a:buClr>
                  <a:srgbClr val="F6CC2C"/>
                </a:buClr>
                <a:buFont typeface="Wingdings" panose="05000000000000000000" pitchFamily="2" charset="2"/>
                <a:buChar char="§"/>
              </a:pPr>
              <a:endPara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marL="285750" indent="-285750">
                <a:lnSpc>
                  <a:spcPct val="165000"/>
                </a:lnSpc>
                <a:buClr>
                  <a:srgbClr val="F6CC2C"/>
                </a:buClr>
                <a:buFont typeface="Wingdings" panose="05000000000000000000" pitchFamily="2" charset="2"/>
                <a:buChar char="§"/>
              </a:pPr>
              <a:r>
                <a:rPr lang="ko-KR" altLang="en-US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즉</a:t>
              </a:r>
              <a:r>
                <a:rPr lang="en-US" altLang="ko-KR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   </a:t>
              </a:r>
              <a:r>
                <a:rPr lang="ko-KR" altLang="en-US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의 평균에서 </a:t>
              </a:r>
              <a:r>
                <a:rPr lang="en-US" altLang="ko-KR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  </a:t>
              </a:r>
              <a:r>
                <a:rPr lang="ko-KR" altLang="en-US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의 평균과 기울기의 곱을 빼면 </a:t>
              </a:r>
              <a:r>
                <a:rPr lang="en-US" altLang="ko-KR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  </a:t>
              </a:r>
              <a:r>
                <a:rPr lang="ko-KR" altLang="en-US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의 값이 나온다는 의미</a:t>
              </a:r>
              <a:endPara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marL="285750" indent="-285750">
                <a:lnSpc>
                  <a:spcPct val="165000"/>
                </a:lnSpc>
                <a:buClr>
                  <a:srgbClr val="F6CC2C"/>
                </a:buClr>
                <a:buFont typeface="Wingdings" panose="05000000000000000000" pitchFamily="2" charset="2"/>
                <a:buChar char="§"/>
              </a:pPr>
              <a:endPara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marL="285750" indent="-285750">
                <a:lnSpc>
                  <a:spcPct val="165000"/>
                </a:lnSpc>
                <a:buClr>
                  <a:srgbClr val="F6CC2C"/>
                </a:buClr>
                <a:buFont typeface="Wingdings" panose="05000000000000000000" pitchFamily="2" charset="2"/>
                <a:buChar char="§"/>
              </a:pPr>
              <a:endPara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marL="285750" indent="-285750">
                <a:lnSpc>
                  <a:spcPct val="165000"/>
                </a:lnSpc>
                <a:buClr>
                  <a:srgbClr val="F6CC2C"/>
                </a:buClr>
                <a:buFont typeface="Wingdings" panose="05000000000000000000" pitchFamily="2" charset="2"/>
                <a:buChar char="§"/>
              </a:pPr>
              <a:r>
                <a:rPr lang="ko-KR" altLang="en-US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이제 다음과 같이 예측 값을 구하기 위한 직선의 방정식이 완성됨</a:t>
              </a:r>
              <a:endPara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pic>
          <p:nvPicPr>
            <p:cNvPr id="22530" name="Picture 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832708" y="2096545"/>
              <a:ext cx="4276300" cy="3863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766119" y="3009856"/>
              <a:ext cx="2581745" cy="8157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857935" y="4347958"/>
              <a:ext cx="1810485" cy="3584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aphicFrame>
          <p:nvGraphicFramePr>
            <p:cNvPr id="7172" name="Object 4"/>
            <p:cNvGraphicFramePr>
              <a:graphicFrameLocks noChangeAspect="1"/>
            </p:cNvGraphicFramePr>
            <p:nvPr/>
          </p:nvGraphicFramePr>
          <p:xfrm>
            <a:off x="1143216" y="2623966"/>
            <a:ext cx="265112" cy="3143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298" name="수식" r:id="rId7" imgW="139680" imgH="164880" progId="Equation.3">
                    <p:embed/>
                  </p:oleObj>
                </mc:Choice>
                <mc:Fallback>
                  <p:oleObj name="수식" r:id="rId7" imgW="139680" imgH="164880" progId="Equation.3">
                    <p:embed/>
                    <p:pic>
                      <p:nvPicPr>
                        <p:cNvPr id="0" name="Picture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43216" y="2623966"/>
                          <a:ext cx="265112" cy="3143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173" name="Object 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457685570"/>
                </p:ext>
              </p:extLst>
            </p:nvPr>
          </p:nvGraphicFramePr>
          <p:xfrm>
            <a:off x="6182586" y="2599852"/>
            <a:ext cx="217488" cy="3048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299" name="수식" r:id="rId9" imgW="126720" imgH="177480" progId="Equation.3">
                    <p:embed/>
                  </p:oleObj>
                </mc:Choice>
                <mc:Fallback>
                  <p:oleObj name="수식" r:id="rId9" imgW="126720" imgH="177480" progId="Equation.3">
                    <p:embed/>
                    <p:pic>
                      <p:nvPicPr>
                        <p:cNvPr id="0" name="Picture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82586" y="2599852"/>
                          <a:ext cx="217488" cy="3048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7" name="Object 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854059859"/>
                </p:ext>
              </p:extLst>
            </p:nvPr>
          </p:nvGraphicFramePr>
          <p:xfrm>
            <a:off x="2839889" y="2615727"/>
            <a:ext cx="261937" cy="2889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300" name="수식" r:id="rId11" imgW="126720" imgH="139680" progId="Equation.3">
                    <p:embed/>
                  </p:oleObj>
                </mc:Choice>
                <mc:Fallback>
                  <p:oleObj name="수식" r:id="rId11" imgW="126720" imgH="139680" progId="Equation.3">
                    <p:embed/>
                    <p:pic>
                      <p:nvPicPr>
                        <p:cNvPr id="0" name="Picture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39889" y="2615727"/>
                          <a:ext cx="261937" cy="2889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1976896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05119" y="-18854"/>
            <a:ext cx="6400800" cy="431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ko-KR" altLang="en-US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둘째 마당</a:t>
            </a:r>
            <a:r>
              <a:rPr lang="en-US" altLang="ko-KR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5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딥러닝의</a:t>
            </a:r>
            <a:r>
              <a:rPr lang="ko-KR" altLang="en-US" sz="15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동작 원리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78070" y="607620"/>
            <a:ext cx="7297006" cy="634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 | </a:t>
            </a:r>
            <a:r>
              <a:rPr lang="ko-KR" altLang="en-US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코딩으로 확인하는 </a:t>
            </a:r>
            <a:r>
              <a:rPr lang="ko-KR" altLang="en-US" sz="24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로지스틱</a:t>
            </a:r>
            <a:r>
              <a:rPr lang="ko-KR" altLang="en-US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회귀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40259" y="1638501"/>
            <a:ext cx="6756078" cy="16227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36411" y="3265540"/>
            <a:ext cx="6675352" cy="31185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976896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05119" y="-18854"/>
            <a:ext cx="6400800" cy="431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ko-KR" altLang="en-US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둘째 마당</a:t>
            </a:r>
            <a:r>
              <a:rPr lang="en-US" altLang="ko-KR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5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딥러닝의</a:t>
            </a:r>
            <a:r>
              <a:rPr lang="ko-KR" altLang="en-US" sz="15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동작 원리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78070" y="607620"/>
            <a:ext cx="7297006" cy="634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 | </a:t>
            </a:r>
            <a:r>
              <a:rPr lang="ko-KR" altLang="en-US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코딩으로 확인하는 </a:t>
            </a:r>
            <a:r>
              <a:rPr lang="ko-KR" altLang="en-US" sz="24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로지스틱</a:t>
            </a:r>
            <a:r>
              <a:rPr lang="ko-KR" altLang="en-US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회귀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56736" y="1660943"/>
            <a:ext cx="6955624" cy="35421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976896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05119" y="-18854"/>
            <a:ext cx="6400800" cy="431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ko-KR" altLang="en-US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둘째 마당</a:t>
            </a:r>
            <a:r>
              <a:rPr lang="en-US" altLang="ko-KR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5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딥러닝의</a:t>
            </a:r>
            <a:r>
              <a:rPr lang="ko-KR" altLang="en-US" sz="15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동작 원리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78070" y="607620"/>
            <a:ext cx="7297006" cy="634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 | </a:t>
            </a:r>
            <a:r>
              <a:rPr lang="ko-KR" altLang="en-US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코딩으로 확인하는 </a:t>
            </a:r>
            <a:r>
              <a:rPr lang="ko-KR" altLang="en-US" sz="24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로지스틱</a:t>
            </a:r>
            <a:r>
              <a:rPr lang="ko-KR" altLang="en-US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회귀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7881" y="1724573"/>
            <a:ext cx="7132884" cy="31472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484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89234" y="4842250"/>
            <a:ext cx="6852042" cy="822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976896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05119" y="-18854"/>
            <a:ext cx="6400800" cy="431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ko-KR" altLang="en-US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둘째 마당</a:t>
            </a:r>
            <a:r>
              <a:rPr lang="en-US" altLang="ko-KR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5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딥러닝의</a:t>
            </a:r>
            <a:r>
              <a:rPr lang="ko-KR" altLang="en-US" sz="15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동작 원리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78070" y="607620"/>
            <a:ext cx="7297006" cy="634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 | </a:t>
            </a:r>
            <a:r>
              <a:rPr lang="ko-KR" altLang="en-US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코딩으로 확인하는 </a:t>
            </a:r>
            <a:r>
              <a:rPr lang="ko-KR" altLang="en-US" sz="24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로지스틱</a:t>
            </a:r>
            <a:r>
              <a:rPr lang="ko-KR" altLang="en-US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회귀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14400" y="1702902"/>
            <a:ext cx="6969968" cy="31780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976896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05119" y="-18854"/>
            <a:ext cx="6400800" cy="431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ko-KR" altLang="en-US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둘째 마당</a:t>
            </a:r>
            <a:r>
              <a:rPr lang="en-US" altLang="ko-KR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5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딥러닝의</a:t>
            </a:r>
            <a:r>
              <a:rPr lang="ko-KR" altLang="en-US" sz="15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동작 원리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78070" y="607620"/>
            <a:ext cx="7297006" cy="634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 | </a:t>
            </a:r>
            <a:r>
              <a:rPr lang="ko-KR" altLang="en-US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코딩으로 확인하는 </a:t>
            </a:r>
            <a:r>
              <a:rPr lang="ko-KR" altLang="en-US" sz="24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로지스틱</a:t>
            </a:r>
            <a:r>
              <a:rPr lang="ko-KR" altLang="en-US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회귀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0619" y="1668218"/>
            <a:ext cx="5645894" cy="37920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573163" y="5625082"/>
            <a:ext cx="6437238" cy="447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65000"/>
              </a:lnSpc>
              <a:buClr>
                <a:srgbClr val="F6CC2C"/>
              </a:buClr>
            </a:pPr>
            <a:r>
              <a:rPr lang="ko-KR" altLang="en-US" sz="1400" b="1" dirty="0" smtClean="0">
                <a:solidFill>
                  <a:srgbClr val="EB9F15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그림 </a:t>
            </a:r>
            <a:r>
              <a:rPr lang="en-US" altLang="ko-KR" sz="1400" b="1" dirty="0" smtClean="0">
                <a:solidFill>
                  <a:srgbClr val="EB9F15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5-10  </a:t>
            </a:r>
            <a:r>
              <a:rPr lang="ko-KR" altLang="en-US" sz="14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시그모이드</a:t>
            </a:r>
            <a:r>
              <a:rPr lang="ko-KR" altLang="en-US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형태로 출력된 그래프</a:t>
            </a:r>
            <a:endParaRPr lang="en-US" altLang="ko-KR" sz="14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76896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05119" y="-18854"/>
            <a:ext cx="6400800" cy="431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ko-KR" altLang="en-US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둘째 마당</a:t>
            </a:r>
            <a:r>
              <a:rPr lang="en-US" altLang="ko-KR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5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딥러닝의</a:t>
            </a:r>
            <a:r>
              <a:rPr lang="ko-KR" altLang="en-US" sz="15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동작 원리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78070" y="607620"/>
            <a:ext cx="7297006" cy="634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 | </a:t>
            </a:r>
            <a:r>
              <a:rPr lang="ko-KR" altLang="en-US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코딩으로 확인하는 </a:t>
            </a:r>
            <a:r>
              <a:rPr lang="ko-KR" altLang="en-US" sz="24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로지스틱</a:t>
            </a:r>
            <a:r>
              <a:rPr lang="ko-KR" altLang="en-US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회귀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57519" y="1570900"/>
            <a:ext cx="7596796" cy="1920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65000"/>
              </a:lnSpc>
              <a:buClr>
                <a:srgbClr val="F6CC2C"/>
              </a:buClr>
              <a:buFont typeface="Wingdings" panose="05000000000000000000" pitchFamily="2" charset="2"/>
              <a:buChar char="§"/>
            </a:pPr>
            <a:r>
              <a:rPr lang="ko-KR" altLang="en-US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시그모이드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형태의 함수가 잘 만들어지도록 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a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와 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b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값이 수렴된 것을 알 수 있음</a:t>
            </a:r>
          </a:p>
          <a:p>
            <a:pPr marL="285750" indent="-285750">
              <a:lnSpc>
                <a:spcPct val="165000"/>
              </a:lnSpc>
              <a:buClr>
                <a:srgbClr val="F6CC2C"/>
              </a:buClr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만약 여기에 입력 값이 추가되어 세 개 이상의 입력 값을 다룬다면 </a:t>
            </a:r>
            <a:r>
              <a:rPr lang="ko-KR" altLang="en-US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시그모이드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함수가 아니라 </a:t>
            </a:r>
            <a:r>
              <a:rPr lang="ko-KR" altLang="en-US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소프트맥스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en-US" altLang="ko-KR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softmax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라는 함수를 써야 함</a:t>
            </a:r>
            <a:endParaRPr lang="en-US" altLang="ko-KR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76896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05119" y="-18854"/>
            <a:ext cx="6400800" cy="431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ko-KR" altLang="en-US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둘째 마당</a:t>
            </a:r>
            <a:r>
              <a:rPr lang="en-US" altLang="ko-KR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5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딥러닝의</a:t>
            </a:r>
            <a:r>
              <a:rPr lang="ko-KR" altLang="en-US" sz="15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동작 원리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78070" y="607620"/>
            <a:ext cx="7297006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6 | </a:t>
            </a:r>
            <a:r>
              <a:rPr lang="ko-KR" altLang="en-US" sz="24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로지스틱</a:t>
            </a:r>
            <a:r>
              <a:rPr lang="ko-KR" altLang="en-US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회귀에서 </a:t>
            </a:r>
            <a:r>
              <a:rPr lang="ko-KR" altLang="en-US" sz="24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퍼셉트론으로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631636" y="1556374"/>
            <a:ext cx="7596796" cy="3291670"/>
            <a:chOff x="631636" y="1556374"/>
            <a:chExt cx="7596796" cy="3291670"/>
          </a:xfrm>
        </p:grpSpPr>
        <p:sp>
          <p:nvSpPr>
            <p:cNvPr id="9" name="TextBox 8"/>
            <p:cNvSpPr txBox="1"/>
            <p:nvPr/>
          </p:nvSpPr>
          <p:spPr>
            <a:xfrm>
              <a:off x="631636" y="1556374"/>
              <a:ext cx="7596796" cy="32916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65000"/>
                </a:lnSpc>
                <a:buClr>
                  <a:srgbClr val="F6CC2C"/>
                </a:buClr>
                <a:buFont typeface="Wingdings" panose="05000000000000000000" pitchFamily="2" charset="2"/>
                <a:buChar char="§"/>
              </a:pPr>
              <a:r>
                <a:rPr lang="ko-KR" altLang="en-US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입력 값을 통해 출력 값을 구하는 함수 </a:t>
              </a:r>
              <a:r>
                <a:rPr lang="en-US" altLang="ko-KR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   </a:t>
              </a:r>
              <a:r>
                <a:rPr lang="ko-KR" altLang="en-US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는 다음과 같이 표현할 수 있음</a:t>
              </a:r>
              <a:endPara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marL="285750" indent="-285750">
                <a:lnSpc>
                  <a:spcPct val="165000"/>
                </a:lnSpc>
                <a:buClr>
                  <a:srgbClr val="F6CC2C"/>
                </a:buClr>
                <a:buFont typeface="Wingdings" panose="05000000000000000000" pitchFamily="2" charset="2"/>
                <a:buChar char="§"/>
              </a:pPr>
              <a:endPara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marL="285750" indent="-285750">
                <a:lnSpc>
                  <a:spcPct val="165000"/>
                </a:lnSpc>
                <a:buClr>
                  <a:srgbClr val="F6CC2C"/>
                </a:buClr>
                <a:buFont typeface="Wingdings" panose="05000000000000000000" pitchFamily="2" charset="2"/>
                <a:buChar char="§"/>
              </a:pPr>
              <a:r>
                <a:rPr lang="ko-KR" altLang="en-US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입력 값 </a:t>
              </a:r>
              <a:r>
                <a:rPr lang="en-US" altLang="ko-KR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:</a:t>
              </a:r>
            </a:p>
            <a:p>
              <a:pPr marL="285750" indent="-285750">
                <a:lnSpc>
                  <a:spcPct val="165000"/>
                </a:lnSpc>
                <a:buClr>
                  <a:srgbClr val="F6CC2C"/>
                </a:buClr>
              </a:pPr>
              <a:r>
                <a:rPr lang="ko-KR" altLang="en-US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    우리가 가진 값은     과     </a:t>
              </a:r>
              <a:endPara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marL="285750" indent="-285750">
                <a:lnSpc>
                  <a:spcPct val="165000"/>
                </a:lnSpc>
                <a:buClr>
                  <a:srgbClr val="F6CC2C"/>
                </a:buClr>
                <a:buFont typeface="Wingdings" panose="05000000000000000000" pitchFamily="2" charset="2"/>
                <a:buChar char="§"/>
              </a:pPr>
              <a:r>
                <a:rPr lang="ko-KR" altLang="en-US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출력 값 </a:t>
              </a:r>
              <a:r>
                <a:rPr lang="en-US" altLang="ko-KR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:</a:t>
              </a:r>
            </a:p>
            <a:p>
              <a:pPr marL="285750" indent="-285750">
                <a:lnSpc>
                  <a:spcPct val="165000"/>
                </a:lnSpc>
                <a:buClr>
                  <a:srgbClr val="F6CC2C"/>
                </a:buClr>
              </a:pPr>
              <a:r>
                <a:rPr lang="en-US" altLang="ko-KR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    </a:t>
              </a:r>
              <a:r>
                <a:rPr lang="ko-KR" altLang="en-US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계산으로 얻는 값    </a:t>
              </a:r>
            </a:p>
            <a:p>
              <a:pPr marL="285750" indent="-285750">
                <a:lnSpc>
                  <a:spcPct val="165000"/>
                </a:lnSpc>
                <a:buClr>
                  <a:srgbClr val="F6CC2C"/>
                </a:buClr>
                <a:buFont typeface="Wingdings" panose="05000000000000000000" pitchFamily="2" charset="2"/>
                <a:buChar char="§"/>
              </a:pPr>
              <a:r>
                <a:rPr lang="ko-KR" altLang="en-US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즉</a:t>
              </a:r>
              <a:r>
                <a:rPr lang="en-US" altLang="ko-KR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</a:t>
              </a:r>
              <a:r>
                <a:rPr lang="ko-KR" altLang="en-US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출력 값을 구하려면      값</a:t>
              </a:r>
              <a:r>
                <a:rPr lang="en-US" altLang="ko-KR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    </a:t>
              </a:r>
              <a:r>
                <a:rPr lang="ko-KR" altLang="en-US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값 그리고 </a:t>
              </a:r>
              <a:r>
                <a:rPr lang="en-US" altLang="ko-KR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  </a:t>
              </a:r>
              <a:r>
                <a:rPr lang="ko-KR" altLang="en-US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값이 필요함</a:t>
              </a:r>
              <a:endPara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pic>
          <p:nvPicPr>
            <p:cNvPr id="23555" name="Picture 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984935" y="2099767"/>
              <a:ext cx="2650961" cy="4369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aphicFrame>
          <p:nvGraphicFramePr>
            <p:cNvPr id="39939" name="Object 3"/>
            <p:cNvGraphicFramePr>
              <a:graphicFrameLocks noChangeAspect="1"/>
            </p:cNvGraphicFramePr>
            <p:nvPr/>
          </p:nvGraphicFramePr>
          <p:xfrm>
            <a:off x="4493523" y="1724462"/>
            <a:ext cx="285874" cy="33785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220" name="수식" r:id="rId5" imgW="139680" imgH="164880" progId="Equation.3">
                    <p:embed/>
                  </p:oleObj>
                </mc:Choice>
                <mc:Fallback>
                  <p:oleObj name="수식" r:id="rId5" imgW="139680" imgH="164880" progId="Equation.3">
                    <p:embed/>
                    <p:pic>
                      <p:nvPicPr>
                        <p:cNvPr id="0" name="Picture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493523" y="1724462"/>
                          <a:ext cx="285874" cy="33785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9940" name="Object 4"/>
            <p:cNvGraphicFramePr>
              <a:graphicFrameLocks noChangeAspect="1"/>
            </p:cNvGraphicFramePr>
            <p:nvPr/>
          </p:nvGraphicFramePr>
          <p:xfrm>
            <a:off x="2605268" y="3975759"/>
            <a:ext cx="285750" cy="3381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221" name="수식" r:id="rId7" imgW="139680" imgH="164880" progId="Equation.3">
                    <p:embed/>
                  </p:oleObj>
                </mc:Choice>
                <mc:Fallback>
                  <p:oleObj name="수식" r:id="rId7" imgW="139680" imgH="164880" progId="Equation.3">
                    <p:embed/>
                    <p:pic>
                      <p:nvPicPr>
                        <p:cNvPr id="0" name="Picture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05268" y="3975759"/>
                          <a:ext cx="285750" cy="33813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9942" name="Object 6"/>
            <p:cNvGraphicFramePr>
              <a:graphicFrameLocks noChangeAspect="1"/>
            </p:cNvGraphicFramePr>
            <p:nvPr/>
          </p:nvGraphicFramePr>
          <p:xfrm>
            <a:off x="4913940" y="4433979"/>
            <a:ext cx="232947" cy="32612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222" name="수식" r:id="rId8" imgW="126720" imgH="177480" progId="Equation.3">
                    <p:embed/>
                  </p:oleObj>
                </mc:Choice>
                <mc:Fallback>
                  <p:oleObj name="수식" r:id="rId8" imgW="126720" imgH="177480" progId="Equation.3">
                    <p:embed/>
                    <p:pic>
                      <p:nvPicPr>
                        <p:cNvPr id="0" name="Picture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913940" y="4433979"/>
                          <a:ext cx="232947" cy="32612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9943" name="Object 7"/>
            <p:cNvGraphicFramePr>
              <a:graphicFrameLocks noChangeAspect="1"/>
            </p:cNvGraphicFramePr>
            <p:nvPr/>
          </p:nvGraphicFramePr>
          <p:xfrm>
            <a:off x="2623867" y="3109824"/>
            <a:ext cx="283234" cy="25963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223" name="수식" r:id="rId10" imgW="152280" imgH="139680" progId="Equation.3">
                    <p:embed/>
                  </p:oleObj>
                </mc:Choice>
                <mc:Fallback>
                  <p:oleObj name="수식" r:id="rId10" imgW="152280" imgH="139680" progId="Equation.3">
                    <p:embed/>
                    <p:pic>
                      <p:nvPicPr>
                        <p:cNvPr id="0" name="Picture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23867" y="3109824"/>
                          <a:ext cx="283234" cy="25963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9944" name="Object 8"/>
            <p:cNvGraphicFramePr>
              <a:graphicFrameLocks noChangeAspect="1"/>
            </p:cNvGraphicFramePr>
            <p:nvPr/>
          </p:nvGraphicFramePr>
          <p:xfrm>
            <a:off x="3100597" y="3125441"/>
            <a:ext cx="298574" cy="2526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224" name="수식" r:id="rId12" imgW="164880" imgH="139680" progId="Equation.3">
                    <p:embed/>
                  </p:oleObj>
                </mc:Choice>
                <mc:Fallback>
                  <p:oleObj name="수식" r:id="rId12" imgW="164880" imgH="139680" progId="Equation.3">
                    <p:embed/>
                    <p:pic>
                      <p:nvPicPr>
                        <p:cNvPr id="0" name="Picture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00597" y="3125441"/>
                          <a:ext cx="298574" cy="25264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9945" name="Object 9"/>
            <p:cNvGraphicFramePr>
              <a:graphicFrameLocks noChangeAspect="1"/>
            </p:cNvGraphicFramePr>
            <p:nvPr/>
          </p:nvGraphicFramePr>
          <p:xfrm>
            <a:off x="3193210" y="4471359"/>
            <a:ext cx="265981" cy="24381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225" name="수식" r:id="rId14" imgW="152280" imgH="139680" progId="Equation.3">
                    <p:embed/>
                  </p:oleObj>
                </mc:Choice>
                <mc:Fallback>
                  <p:oleObj name="수식" r:id="rId14" imgW="152280" imgH="139680" progId="Equation.3">
                    <p:embed/>
                    <p:pic>
                      <p:nvPicPr>
                        <p:cNvPr id="0" name="Picture 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93210" y="4471359"/>
                          <a:ext cx="265981" cy="24381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9946" name="Object 10"/>
            <p:cNvGraphicFramePr>
              <a:graphicFrameLocks noChangeAspect="1"/>
            </p:cNvGraphicFramePr>
            <p:nvPr/>
          </p:nvGraphicFramePr>
          <p:xfrm>
            <a:off x="3747578" y="4470141"/>
            <a:ext cx="289584" cy="24503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226" name="수식" r:id="rId16" imgW="164880" imgH="139680" progId="Equation.3">
                    <p:embed/>
                  </p:oleObj>
                </mc:Choice>
                <mc:Fallback>
                  <p:oleObj name="수식" r:id="rId16" imgW="164880" imgH="139680" progId="Equation.3">
                    <p:embed/>
                    <p:pic>
                      <p:nvPicPr>
                        <p:cNvPr id="0" name="Picture 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47578" y="4470141"/>
                          <a:ext cx="289584" cy="24503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1976896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05119" y="-18854"/>
            <a:ext cx="6400800" cy="431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ko-KR" altLang="en-US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둘째 마당</a:t>
            </a:r>
            <a:r>
              <a:rPr lang="en-US" altLang="ko-KR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5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딥러닝의</a:t>
            </a:r>
            <a:r>
              <a:rPr lang="ko-KR" altLang="en-US" sz="15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동작 원리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78070" y="607620"/>
            <a:ext cx="7297006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6 | </a:t>
            </a:r>
            <a:r>
              <a:rPr lang="ko-KR" altLang="en-US" sz="24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로지스틱</a:t>
            </a:r>
            <a:r>
              <a:rPr lang="ko-KR" altLang="en-US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회귀에서 </a:t>
            </a:r>
            <a:r>
              <a:rPr lang="ko-KR" altLang="en-US" sz="24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퍼셉트론으로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73163" y="5625082"/>
            <a:ext cx="6437238" cy="447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65000"/>
              </a:lnSpc>
              <a:buClr>
                <a:srgbClr val="F6CC2C"/>
              </a:buClr>
            </a:pPr>
            <a:r>
              <a:rPr lang="ko-KR" altLang="en-US" sz="1400" b="1" dirty="0" smtClean="0">
                <a:solidFill>
                  <a:srgbClr val="EB9F15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그림 </a:t>
            </a:r>
            <a:r>
              <a:rPr lang="en-US" altLang="ko-KR" sz="1400" b="1" dirty="0" smtClean="0">
                <a:solidFill>
                  <a:srgbClr val="EB9F15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5-11  </a:t>
            </a:r>
            <a:r>
              <a:rPr lang="ko-KR" altLang="en-US" sz="14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로지스틱</a:t>
            </a:r>
            <a:r>
              <a:rPr lang="ko-KR" altLang="en-US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회귀를 </a:t>
            </a:r>
            <a:r>
              <a:rPr lang="ko-KR" altLang="en-US" sz="14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퍼셉트론</a:t>
            </a:r>
            <a:r>
              <a:rPr lang="ko-KR" altLang="en-US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방식으로 표현한 예</a:t>
            </a:r>
            <a:endParaRPr lang="en-US" altLang="ko-KR" sz="14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8227" y="1702356"/>
            <a:ext cx="4431006" cy="38339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976896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05119" y="-18854"/>
            <a:ext cx="6400800" cy="431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ko-KR" altLang="en-US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둘째 마당</a:t>
            </a:r>
            <a:r>
              <a:rPr lang="en-US" altLang="ko-KR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5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딥러닝의</a:t>
            </a:r>
            <a:r>
              <a:rPr lang="ko-KR" altLang="en-US" sz="15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동작 원리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78070" y="607620"/>
            <a:ext cx="7297006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 | </a:t>
            </a:r>
            <a:r>
              <a:rPr lang="ko-KR" altLang="en-US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최소 </a:t>
            </a:r>
            <a:r>
              <a:rPr lang="ko-KR" altLang="en-US" sz="24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제곱법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97876" y="3788512"/>
            <a:ext cx="4098815" cy="447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65000"/>
              </a:lnSpc>
              <a:buClr>
                <a:srgbClr val="F6CC2C"/>
              </a:buClr>
            </a:pPr>
            <a:r>
              <a:rPr lang="ko-KR" altLang="en-US" sz="1400" b="1" dirty="0" smtClean="0">
                <a:solidFill>
                  <a:srgbClr val="EB9F15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표 </a:t>
            </a:r>
            <a:r>
              <a:rPr lang="en-US" altLang="ko-KR" sz="1400" b="1" dirty="0" smtClean="0">
                <a:solidFill>
                  <a:srgbClr val="EB9F15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3-1  </a:t>
            </a:r>
            <a:r>
              <a:rPr lang="ko-KR" altLang="en-US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최소 </a:t>
            </a:r>
            <a:r>
              <a:rPr lang="ko-KR" altLang="en-US" sz="14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제곱법</a:t>
            </a:r>
            <a:r>
              <a:rPr lang="ko-KR" altLang="en-US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공식으로 구한 성적 예측 값</a:t>
            </a:r>
            <a:endParaRPr lang="en-US" altLang="ko-KR" sz="14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1997" y="2599945"/>
            <a:ext cx="7734419" cy="12143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6"/>
          <p:cNvSpPr/>
          <p:nvPr/>
        </p:nvSpPr>
        <p:spPr>
          <a:xfrm>
            <a:off x="507895" y="1551397"/>
            <a:ext cx="7581662" cy="10064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65000"/>
              </a:lnSpc>
              <a:buClr>
                <a:srgbClr val="F6CC2C"/>
              </a:buClr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예측 값 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:</a:t>
            </a:r>
          </a:p>
          <a:p>
            <a:pPr marL="285750" indent="-285750">
              <a:lnSpc>
                <a:spcPct val="165000"/>
              </a:lnSpc>
              <a:buClr>
                <a:srgbClr val="F6CC2C"/>
              </a:buClr>
            </a:pP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x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대입했을 때 나오는 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y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값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76896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05119" y="-18854"/>
            <a:ext cx="6400800" cy="431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ko-KR" altLang="en-US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둘째 마당</a:t>
            </a:r>
            <a:r>
              <a:rPr lang="en-US" altLang="ko-KR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5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딥러닝의</a:t>
            </a:r>
            <a:r>
              <a:rPr lang="ko-KR" altLang="en-US" sz="15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동작 원리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78070" y="607620"/>
            <a:ext cx="7297006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 | </a:t>
            </a:r>
            <a:r>
              <a:rPr lang="ko-KR" altLang="en-US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최소 </a:t>
            </a:r>
            <a:r>
              <a:rPr lang="ko-KR" altLang="en-US" sz="24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제곱법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Rectangle 6"/>
          <p:cNvSpPr/>
          <p:nvPr/>
        </p:nvSpPr>
        <p:spPr>
          <a:xfrm>
            <a:off x="507895" y="1551397"/>
            <a:ext cx="7581662" cy="499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65000"/>
              </a:lnSpc>
              <a:buClr>
                <a:srgbClr val="F6CC2C"/>
              </a:buClr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좌표 평면에 이 예측 값을 찍어 보자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97876" y="6012727"/>
            <a:ext cx="4023551" cy="447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65000"/>
              </a:lnSpc>
              <a:buClr>
                <a:srgbClr val="F6CC2C"/>
              </a:buClr>
            </a:pPr>
            <a:r>
              <a:rPr lang="ko-KR" altLang="en-US" sz="1400" b="1" dirty="0" smtClean="0">
                <a:solidFill>
                  <a:srgbClr val="EB9F15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그림 </a:t>
            </a:r>
            <a:r>
              <a:rPr lang="en-US" altLang="ko-KR" sz="1400" b="1" dirty="0" smtClean="0">
                <a:solidFill>
                  <a:srgbClr val="EB9F15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3-2  </a:t>
            </a:r>
            <a:r>
              <a:rPr lang="ko-KR" altLang="en-US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공부한 시간</a:t>
            </a:r>
            <a:r>
              <a:rPr lang="en-US" altLang="ko-KR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성적</a:t>
            </a:r>
            <a:r>
              <a:rPr lang="en-US" altLang="ko-KR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예측 값을 좌표로 표현</a:t>
            </a:r>
            <a:endParaRPr lang="en-US" altLang="ko-KR" sz="14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9079" y="2202730"/>
            <a:ext cx="6093368" cy="37815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976896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05119" y="-18854"/>
            <a:ext cx="6400800" cy="431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ko-KR" altLang="en-US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둘째 마당</a:t>
            </a:r>
            <a:r>
              <a:rPr lang="en-US" altLang="ko-KR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5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딥러닝의</a:t>
            </a:r>
            <a:r>
              <a:rPr lang="ko-KR" altLang="en-US" sz="15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동작 원리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78070" y="607620"/>
            <a:ext cx="7297006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 | </a:t>
            </a:r>
            <a:r>
              <a:rPr lang="ko-KR" altLang="en-US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최소 </a:t>
            </a:r>
            <a:r>
              <a:rPr lang="ko-KR" altLang="en-US" sz="24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제곱법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97876" y="5543171"/>
            <a:ext cx="3649927" cy="447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65000"/>
              </a:lnSpc>
              <a:buClr>
                <a:srgbClr val="F6CC2C"/>
              </a:buClr>
            </a:pPr>
            <a:r>
              <a:rPr lang="ko-KR" altLang="en-US" sz="1400" b="1" dirty="0" smtClean="0">
                <a:solidFill>
                  <a:srgbClr val="EB9F15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그림 </a:t>
            </a:r>
            <a:r>
              <a:rPr lang="en-US" altLang="ko-KR" sz="1400" b="1" dirty="0" smtClean="0">
                <a:solidFill>
                  <a:srgbClr val="EB9F15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3-3  </a:t>
            </a:r>
            <a:r>
              <a:rPr lang="ko-KR" altLang="en-US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오차가 최저가 되는 직선의 완성</a:t>
            </a:r>
            <a:endParaRPr lang="en-US" altLang="ko-KR" sz="14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0641" y="1755754"/>
            <a:ext cx="5929075" cy="37056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976896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05119" y="-18854"/>
            <a:ext cx="6400800" cy="431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ko-KR" altLang="en-US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둘째 마당</a:t>
            </a:r>
            <a:r>
              <a:rPr lang="en-US" altLang="ko-KR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5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딥러닝의</a:t>
            </a:r>
            <a:r>
              <a:rPr lang="ko-KR" altLang="en-US" sz="15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동작 원리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78070" y="607620"/>
            <a:ext cx="7297006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 | </a:t>
            </a:r>
            <a:r>
              <a:rPr lang="ko-KR" altLang="en-US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최소 </a:t>
            </a:r>
            <a:r>
              <a:rPr lang="ko-KR" altLang="en-US" sz="24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제곱법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507895" y="1551397"/>
            <a:ext cx="7754656" cy="1920526"/>
            <a:chOff x="507895" y="1551397"/>
            <a:chExt cx="7754656" cy="1920526"/>
          </a:xfrm>
        </p:grpSpPr>
        <p:sp>
          <p:nvSpPr>
            <p:cNvPr id="6" name="Rectangle 6"/>
            <p:cNvSpPr/>
            <p:nvPr/>
          </p:nvSpPr>
          <p:spPr>
            <a:xfrm>
              <a:off x="507895" y="1551397"/>
              <a:ext cx="7754656" cy="192052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lnSpc>
                  <a:spcPct val="165000"/>
                </a:lnSpc>
                <a:buClr>
                  <a:srgbClr val="F6CC2C"/>
                </a:buClr>
                <a:buFont typeface="Wingdings" panose="05000000000000000000" pitchFamily="2" charset="2"/>
                <a:buChar char="§"/>
              </a:pPr>
              <a:r>
                <a:rPr lang="ko-KR" altLang="en-US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이것이 바로 오차가 가장 적은</a:t>
              </a:r>
              <a:r>
                <a:rPr lang="en-US" altLang="ko-KR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</a:t>
              </a:r>
              <a:r>
                <a:rPr lang="ko-KR" altLang="en-US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주어진 좌표의 특성을 가장 잘 나타내는 직선임</a:t>
              </a:r>
            </a:p>
            <a:p>
              <a:pPr marL="285750" indent="-285750">
                <a:lnSpc>
                  <a:spcPct val="165000"/>
                </a:lnSpc>
                <a:buClr>
                  <a:srgbClr val="F6CC2C"/>
                </a:buClr>
                <a:buFont typeface="Wingdings" panose="05000000000000000000" pitchFamily="2" charset="2"/>
                <a:buChar char="§"/>
              </a:pPr>
              <a:r>
                <a:rPr lang="ko-KR" altLang="en-US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우리가 원하는 예측 직선임</a:t>
              </a:r>
            </a:p>
            <a:p>
              <a:pPr marL="285750" indent="-285750">
                <a:lnSpc>
                  <a:spcPct val="165000"/>
                </a:lnSpc>
                <a:buClr>
                  <a:srgbClr val="F6CC2C"/>
                </a:buClr>
                <a:buFont typeface="Wingdings" panose="05000000000000000000" pitchFamily="2" charset="2"/>
                <a:buChar char="§"/>
              </a:pPr>
              <a:r>
                <a:rPr lang="ko-KR" altLang="en-US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이 직선에 우리는 다른 </a:t>
              </a:r>
              <a:r>
                <a:rPr lang="en-US" altLang="ko-KR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  </a:t>
              </a:r>
              <a:r>
                <a:rPr lang="ko-KR" altLang="en-US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값</a:t>
              </a:r>
              <a:r>
                <a:rPr lang="en-US" altLang="ko-KR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(</a:t>
              </a:r>
              <a:r>
                <a:rPr lang="ko-KR" altLang="en-US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공부한 시간</a:t>
              </a:r>
              <a:r>
                <a:rPr lang="en-US" altLang="ko-KR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)</a:t>
              </a:r>
              <a:r>
                <a:rPr lang="ko-KR" altLang="en-US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을 집어넣어서 ‘공부량에 따른 성적을 예측’할 수 있음</a:t>
              </a:r>
              <a:endPara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graphicFrame>
          <p:nvGraphicFramePr>
            <p:cNvPr id="8" name="Object 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832938116"/>
                </p:ext>
              </p:extLst>
            </p:nvPr>
          </p:nvGraphicFramePr>
          <p:xfrm>
            <a:off x="3237539" y="3063491"/>
            <a:ext cx="261937" cy="2889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258" name="수식" r:id="rId4" imgW="126720" imgH="139680" progId="Equation.3">
                    <p:embed/>
                  </p:oleObj>
                </mc:Choice>
                <mc:Fallback>
                  <p:oleObj name="수식" r:id="rId4" imgW="126720" imgH="139680" progId="Equation.3">
                    <p:embed/>
                    <p:pic>
                      <p:nvPicPr>
                        <p:cNvPr id="0" name="Picture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37539" y="3063491"/>
                          <a:ext cx="261937" cy="2889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1976896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05119" y="-18854"/>
            <a:ext cx="6400800" cy="431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ko-KR" altLang="en-US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둘째 마당</a:t>
            </a:r>
            <a:r>
              <a:rPr lang="en-US" altLang="ko-KR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5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딥러닝의</a:t>
            </a:r>
            <a:r>
              <a:rPr lang="ko-KR" altLang="en-US" sz="15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동작 원리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78070" y="607620"/>
            <a:ext cx="7297006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 | </a:t>
            </a:r>
            <a:r>
              <a:rPr lang="ko-KR" altLang="en-US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코딩으로 확인하는 최소 제곱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70380" y="3123642"/>
            <a:ext cx="3666727" cy="2182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03609" y="3123642"/>
            <a:ext cx="3591743" cy="17471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6"/>
          <p:cNvSpPr/>
          <p:nvPr/>
        </p:nvSpPr>
        <p:spPr>
          <a:xfrm>
            <a:off x="507895" y="1551397"/>
            <a:ext cx="7754656" cy="14634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65000"/>
              </a:lnSpc>
              <a:buClr>
                <a:srgbClr val="F6CC2C"/>
              </a:buClr>
              <a:buFont typeface="Wingdings" panose="05000000000000000000" pitchFamily="2" charset="2"/>
              <a:buChar char="§"/>
            </a:pPr>
            <a:r>
              <a:rPr lang="ko-KR" altLang="en-US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넘파이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라이브러리를 불러옴</a:t>
            </a:r>
          </a:p>
          <a:p>
            <a:pPr marL="285750" indent="-285750">
              <a:lnSpc>
                <a:spcPct val="165000"/>
              </a:lnSpc>
              <a:buClr>
                <a:srgbClr val="F6CC2C"/>
              </a:buClr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앞서 나온 데이터 값을 ‘리스트’ 형식으로 다음과 같이  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x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와  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y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로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정의함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76896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05119" y="-18854"/>
            <a:ext cx="6400800" cy="431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ko-KR" altLang="en-US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둘째 마당</a:t>
            </a:r>
            <a:r>
              <a:rPr lang="en-US" altLang="ko-KR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5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딥러닝의</a:t>
            </a:r>
            <a:r>
              <a:rPr lang="ko-KR" altLang="en-US" sz="15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동작 원리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78070" y="607620"/>
            <a:ext cx="7297006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 | </a:t>
            </a:r>
            <a:r>
              <a:rPr lang="ko-KR" altLang="en-US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코딩으로 확인하는 최소 제곱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6150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76167" y="3624042"/>
            <a:ext cx="7776710" cy="1484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0" name="그룹 19"/>
          <p:cNvGrpSpPr/>
          <p:nvPr/>
        </p:nvGrpSpPr>
        <p:grpSpPr>
          <a:xfrm>
            <a:off x="507895" y="1551397"/>
            <a:ext cx="7754656" cy="1920526"/>
            <a:chOff x="507895" y="1551397"/>
            <a:chExt cx="7754656" cy="1920526"/>
          </a:xfrm>
        </p:grpSpPr>
        <p:sp>
          <p:nvSpPr>
            <p:cNvPr id="6" name="Rectangle 6"/>
            <p:cNvSpPr/>
            <p:nvPr/>
          </p:nvSpPr>
          <p:spPr>
            <a:xfrm>
              <a:off x="507895" y="1551397"/>
              <a:ext cx="7754656" cy="192052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lnSpc>
                  <a:spcPct val="165000"/>
                </a:lnSpc>
                <a:buClr>
                  <a:srgbClr val="F6CC2C"/>
                </a:buClr>
                <a:buFont typeface="Wingdings" panose="05000000000000000000" pitchFamily="2" charset="2"/>
                <a:buChar char="§"/>
              </a:pPr>
              <a:r>
                <a:rPr lang="ko-KR" altLang="en-US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이제 최소 제곱근 공식으로 기울기  </a:t>
              </a:r>
              <a:r>
                <a:rPr lang="en-US" altLang="ko-KR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 </a:t>
              </a:r>
              <a:r>
                <a:rPr lang="ko-KR" altLang="en-US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와 </a:t>
              </a:r>
              <a:r>
                <a:rPr lang="en-US" altLang="ko-KR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  </a:t>
              </a:r>
              <a:r>
                <a:rPr lang="ko-KR" altLang="en-US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절편 </a:t>
              </a:r>
              <a:r>
                <a:rPr lang="en-US" altLang="ko-KR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en-US" altLang="ko-KR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a </a:t>
              </a:r>
              <a:r>
                <a:rPr lang="ko-KR" altLang="en-US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의 값을 구해보자</a:t>
              </a:r>
            </a:p>
            <a:p>
              <a:pPr marL="285750" indent="-285750">
                <a:lnSpc>
                  <a:spcPct val="165000"/>
                </a:lnSpc>
                <a:buClr>
                  <a:srgbClr val="F6CC2C"/>
                </a:buClr>
                <a:buFont typeface="Wingdings" panose="05000000000000000000" pitchFamily="2" charset="2"/>
                <a:buChar char="§"/>
              </a:pPr>
              <a:r>
                <a:rPr lang="en-US" altLang="ko-KR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  </a:t>
              </a:r>
              <a:r>
                <a:rPr lang="ko-KR" altLang="en-US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의 모든 원소의 평균을 구하는 넘파이 함수는</a:t>
              </a:r>
              <a:r>
                <a:rPr lang="en-US" altLang="ko-KR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mean( )</a:t>
              </a:r>
              <a:r>
                <a:rPr lang="ko-KR" altLang="en-US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임</a:t>
              </a:r>
            </a:p>
            <a:p>
              <a:pPr marL="285750" indent="-285750">
                <a:lnSpc>
                  <a:spcPct val="165000"/>
                </a:lnSpc>
                <a:buClr>
                  <a:srgbClr val="F6CC2C"/>
                </a:buClr>
                <a:buFont typeface="Wingdings" panose="05000000000000000000" pitchFamily="2" charset="2"/>
                <a:buChar char="§"/>
              </a:pPr>
              <a:r>
                <a:rPr lang="en-US" altLang="ko-KR" dirty="0" err="1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mx</a:t>
              </a:r>
              <a:r>
                <a:rPr lang="en-US" altLang="ko-KR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라는 변수에 </a:t>
              </a:r>
              <a:r>
                <a:rPr lang="en-US" altLang="ko-KR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  </a:t>
              </a:r>
              <a:r>
                <a:rPr lang="ko-KR" altLang="en-US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원소들의 평균값을</a:t>
              </a:r>
              <a:r>
                <a:rPr lang="en-US" altLang="ko-KR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my</a:t>
              </a:r>
              <a:r>
                <a:rPr lang="ko-KR" altLang="en-US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에    원소들의 평균값을 </a:t>
              </a:r>
              <a:r>
                <a:rPr lang="ko-KR" altLang="en-US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입력</a:t>
              </a:r>
              <a:endPara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graphicFrame>
          <p:nvGraphicFramePr>
            <p:cNvPr id="13" name="Object 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130137869"/>
                </p:ext>
              </p:extLst>
            </p:nvPr>
          </p:nvGraphicFramePr>
          <p:xfrm>
            <a:off x="5572552" y="2623965"/>
            <a:ext cx="265112" cy="3143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475" name="수식" r:id="rId5" imgW="139680" imgH="164880" progId="Equation.3">
                    <p:embed/>
                  </p:oleObj>
                </mc:Choice>
                <mc:Fallback>
                  <p:oleObj name="수식" r:id="rId5" imgW="139680" imgH="164880" progId="Equation.3">
                    <p:embed/>
                    <p:pic>
                      <p:nvPicPr>
                        <p:cNvPr id="0" name="Picture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572552" y="2623965"/>
                          <a:ext cx="265112" cy="3143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" name="Object 4"/>
            <p:cNvGraphicFramePr>
              <a:graphicFrameLocks noChangeAspect="1"/>
            </p:cNvGraphicFramePr>
            <p:nvPr/>
          </p:nvGraphicFramePr>
          <p:xfrm>
            <a:off x="812842" y="2169985"/>
            <a:ext cx="261937" cy="2889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476" name="수식" r:id="rId7" imgW="126720" imgH="139680" progId="Equation.3">
                    <p:embed/>
                  </p:oleObj>
                </mc:Choice>
                <mc:Fallback>
                  <p:oleObj name="수식" r:id="rId7" imgW="126720" imgH="139680" progId="Equation.3">
                    <p:embed/>
                    <p:pic>
                      <p:nvPicPr>
                        <p:cNvPr id="0" name="Picture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12842" y="2169985"/>
                          <a:ext cx="261937" cy="2889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270" name="Object 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538882400"/>
                </p:ext>
              </p:extLst>
            </p:nvPr>
          </p:nvGraphicFramePr>
          <p:xfrm>
            <a:off x="2597527" y="2636666"/>
            <a:ext cx="261938" cy="2889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477" name="수식" r:id="rId9" imgW="126720" imgH="139680" progId="Equation.3">
                    <p:embed/>
                  </p:oleObj>
                </mc:Choice>
                <mc:Fallback>
                  <p:oleObj name="수식" r:id="rId9" imgW="126720" imgH="139680" progId="Equation.3">
                    <p:embed/>
                    <p:pic>
                      <p:nvPicPr>
                        <p:cNvPr id="0" name="Picture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97527" y="2636666"/>
                          <a:ext cx="261938" cy="2889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271" name="Object 7"/>
            <p:cNvGraphicFramePr>
              <a:graphicFrameLocks noChangeAspect="1"/>
            </p:cNvGraphicFramePr>
            <p:nvPr/>
          </p:nvGraphicFramePr>
          <p:xfrm>
            <a:off x="4464522" y="1703516"/>
            <a:ext cx="265112" cy="3143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478" name="수식" r:id="rId10" imgW="139680" imgH="164880" progId="Equation.3">
                    <p:embed/>
                  </p:oleObj>
                </mc:Choice>
                <mc:Fallback>
                  <p:oleObj name="수식" r:id="rId10" imgW="139680" imgH="164880" progId="Equation.3">
                    <p:embed/>
                    <p:pic>
                      <p:nvPicPr>
                        <p:cNvPr id="0" name="Picture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464522" y="1703516"/>
                          <a:ext cx="265112" cy="3143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9" name="Object 1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880919741"/>
                </p:ext>
              </p:extLst>
            </p:nvPr>
          </p:nvGraphicFramePr>
          <p:xfrm>
            <a:off x="4996722" y="1708278"/>
            <a:ext cx="217487" cy="3048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479" name="수식" r:id="rId11" imgW="126720" imgH="177480" progId="Equation.3">
                    <p:embed/>
                  </p:oleObj>
                </mc:Choice>
                <mc:Fallback>
                  <p:oleObj name="수식" r:id="rId11" imgW="126720" imgH="177480" progId="Equation.3">
                    <p:embed/>
                    <p:pic>
                      <p:nvPicPr>
                        <p:cNvPr id="0" name="Picture 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996722" y="1708278"/>
                          <a:ext cx="217487" cy="3048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1976896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05119" y="-18854"/>
            <a:ext cx="6400800" cy="431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ko-KR" altLang="en-US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둘째 마당</a:t>
            </a:r>
            <a:r>
              <a:rPr lang="en-US" altLang="ko-KR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5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딥러닝의</a:t>
            </a:r>
            <a:r>
              <a:rPr lang="ko-KR" altLang="en-US" sz="15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동작 원리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78070" y="607620"/>
            <a:ext cx="7297006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 | </a:t>
            </a:r>
            <a:r>
              <a:rPr lang="ko-KR" altLang="en-US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코딩으로 확인하는 최소 제곱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0470" y="3058165"/>
            <a:ext cx="7529922" cy="10458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89520" y="4316651"/>
            <a:ext cx="7500041" cy="12101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6"/>
          <p:cNvSpPr/>
          <p:nvPr/>
        </p:nvSpPr>
        <p:spPr>
          <a:xfrm>
            <a:off x="507895" y="1551397"/>
            <a:ext cx="7754656" cy="14634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65000"/>
              </a:lnSpc>
              <a:buClr>
                <a:srgbClr val="F6CC2C"/>
              </a:buClr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최소 제곱근 공식 중 분모의 값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즉 ‘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x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각 원소와 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x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평균값들의 차를 제곱하라’는 파이썬 명령을 만들 차례임</a:t>
            </a:r>
          </a:p>
          <a:p>
            <a:pPr marL="285750" indent="-285750">
              <a:lnSpc>
                <a:spcPct val="165000"/>
              </a:lnSpc>
              <a:buClr>
                <a:srgbClr val="F6CC2C"/>
              </a:buClr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다음과 같이 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divisor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라는 변수를 만들어 구현할 수 있음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76896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05119" y="-18854"/>
            <a:ext cx="6400800" cy="431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ko-KR" altLang="en-US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둘째 마당</a:t>
            </a:r>
            <a:r>
              <a:rPr lang="en-US" altLang="ko-KR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5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딥러닝의</a:t>
            </a:r>
            <a:r>
              <a:rPr lang="ko-KR" altLang="en-US" sz="15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동작 원리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78070" y="607620"/>
            <a:ext cx="7297006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 | </a:t>
            </a:r>
            <a:r>
              <a:rPr lang="ko-KR" altLang="en-US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코딩으로 확인하는 최소 제곱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1239" y="3471923"/>
            <a:ext cx="7681312" cy="30359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6"/>
          <p:cNvSpPr/>
          <p:nvPr/>
        </p:nvSpPr>
        <p:spPr>
          <a:xfrm>
            <a:off x="507895" y="1551397"/>
            <a:ext cx="7754656" cy="1920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65000"/>
              </a:lnSpc>
              <a:buClr>
                <a:srgbClr val="F6CC2C"/>
              </a:buClr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이제 분자에 해당하는 부분을 구함</a:t>
            </a:r>
          </a:p>
          <a:p>
            <a:pPr marL="285750" indent="-285750">
              <a:lnSpc>
                <a:spcPct val="165000"/>
              </a:lnSpc>
              <a:buClr>
                <a:srgbClr val="F6CC2C"/>
              </a:buClr>
              <a:buFont typeface="Wingdings" panose="05000000000000000000" pitchFamily="2" charset="2"/>
              <a:buChar char="§"/>
            </a:pP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x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와 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y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편차를 곱해서 합한 값을 구하면 됨</a:t>
            </a:r>
          </a:p>
          <a:p>
            <a:pPr marL="285750" indent="-285750">
              <a:lnSpc>
                <a:spcPct val="165000"/>
              </a:lnSpc>
              <a:buClr>
                <a:srgbClr val="F6CC2C"/>
              </a:buClr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다음과 같이 새로운 함수를 정의하여 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dividend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변수에 분자의 값을 저장함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76896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652004"/>
            <a:ext cx="9144000" cy="803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65000"/>
              </a:lnSpc>
            </a:pPr>
            <a:r>
              <a:rPr lang="en-US" altLang="ko-KR" sz="2800" dirty="0" smtClean="0">
                <a:solidFill>
                  <a:schemeClr val="accent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r>
              <a:rPr lang="ko-KR" altLang="en-US" sz="2800" dirty="0" smtClean="0">
                <a:solidFill>
                  <a:schemeClr val="accent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장</a:t>
            </a:r>
            <a:r>
              <a:rPr lang="en-US" altLang="ko-KR" sz="2800" dirty="0" smtClean="0">
                <a:solidFill>
                  <a:srgbClr val="EC647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</a:t>
            </a:r>
            <a:r>
              <a:rPr lang="ko-KR" altLang="en-US" sz="28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가장 훌륭한 예측선 긋기</a:t>
            </a:r>
            <a:r>
              <a:rPr lang="en-US" altLang="ko-KR" sz="28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28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선형 회귀</a:t>
            </a:r>
            <a:endParaRPr lang="ko-KR" altLang="en-US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716437" y="1455301"/>
            <a:ext cx="7748833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366887" y="1909244"/>
            <a:ext cx="6400800" cy="364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2000" dirty="0" smtClean="0">
                <a:solidFill>
                  <a:schemeClr val="accent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2000" dirty="0">
                <a:solidFill>
                  <a:schemeClr val="accent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000" dirty="0" smtClean="0">
                <a:solidFill>
                  <a:schemeClr val="accent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r>
              <a:rPr lang="en-US" altLang="ko-KR" sz="20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</a:t>
            </a:r>
            <a:r>
              <a:rPr lang="ko-KR" altLang="en-US" sz="20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선형 회귀의 정의</a:t>
            </a:r>
            <a:endParaRPr lang="en-US" altLang="ko-KR" sz="20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65000"/>
              </a:lnSpc>
            </a:pPr>
            <a:r>
              <a:rPr lang="en-US" altLang="ko-KR" sz="2000" dirty="0" smtClean="0">
                <a:solidFill>
                  <a:schemeClr val="accent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r>
              <a:rPr lang="ko-KR" altLang="en-US" sz="2000" dirty="0">
                <a:solidFill>
                  <a:schemeClr val="accent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000" dirty="0" smtClean="0">
                <a:solidFill>
                  <a:schemeClr val="accent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r>
              <a:rPr lang="en-US" altLang="ko-KR" sz="20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</a:t>
            </a:r>
            <a:r>
              <a:rPr lang="ko-KR" altLang="en-US" sz="20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가장 훌륭한 </a:t>
            </a:r>
            <a:r>
              <a:rPr lang="ko-KR" altLang="en-US" sz="20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예측선이란</a:t>
            </a:r>
            <a:r>
              <a:rPr lang="en-US" altLang="ko-KR" sz="20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?</a:t>
            </a:r>
          </a:p>
          <a:p>
            <a:pPr>
              <a:lnSpc>
                <a:spcPct val="165000"/>
              </a:lnSpc>
            </a:pPr>
            <a:r>
              <a:rPr lang="en-US" altLang="ko-KR" sz="2000" dirty="0">
                <a:solidFill>
                  <a:schemeClr val="accent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r>
              <a:rPr lang="ko-KR" altLang="en-US" sz="2000" dirty="0" smtClean="0">
                <a:solidFill>
                  <a:schemeClr val="accent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000" dirty="0" smtClean="0">
                <a:solidFill>
                  <a:schemeClr val="accent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r>
              <a:rPr lang="en-US" altLang="ko-KR" sz="20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</a:t>
            </a:r>
            <a:r>
              <a:rPr lang="ko-KR" altLang="en-US" sz="20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최소 </a:t>
            </a:r>
            <a:r>
              <a:rPr lang="ko-KR" altLang="en-US" sz="20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제곱법</a:t>
            </a:r>
            <a:endParaRPr lang="en-US" altLang="ko-KR" sz="20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65000"/>
              </a:lnSpc>
            </a:pPr>
            <a:r>
              <a:rPr lang="en-US" altLang="ko-KR" sz="2000" dirty="0" smtClean="0">
                <a:solidFill>
                  <a:schemeClr val="accent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</a:t>
            </a:r>
            <a:r>
              <a:rPr lang="ko-KR" altLang="en-US" sz="2000" dirty="0" smtClean="0">
                <a:solidFill>
                  <a:schemeClr val="accent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000" dirty="0" smtClean="0">
                <a:solidFill>
                  <a:schemeClr val="accent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r>
              <a:rPr lang="en-US" altLang="ko-KR" sz="20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</a:t>
            </a:r>
            <a:r>
              <a:rPr lang="ko-KR" altLang="en-US" sz="20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코딩으로 확인하는 최소 제곱</a:t>
            </a:r>
            <a:endParaRPr lang="en-US" altLang="ko-KR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65000"/>
              </a:lnSpc>
            </a:pPr>
            <a:r>
              <a:rPr lang="en-US" altLang="ko-KR" sz="2000" dirty="0">
                <a:solidFill>
                  <a:schemeClr val="accent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</a:t>
            </a:r>
            <a:r>
              <a:rPr lang="ko-KR" altLang="en-US" sz="2000" dirty="0" smtClean="0">
                <a:solidFill>
                  <a:schemeClr val="accent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000" dirty="0" smtClean="0">
                <a:solidFill>
                  <a:schemeClr val="accent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  </a:t>
            </a:r>
            <a:r>
              <a:rPr lang="ko-KR" altLang="en-US" sz="20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평균 제곱 오차</a:t>
            </a:r>
            <a:endParaRPr lang="en-US" altLang="ko-KR" sz="20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65000"/>
              </a:lnSpc>
            </a:pPr>
            <a:r>
              <a:rPr lang="en-US" altLang="ko-KR" sz="2000" dirty="0" smtClean="0">
                <a:solidFill>
                  <a:schemeClr val="accent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6</a:t>
            </a:r>
            <a:r>
              <a:rPr lang="ko-KR" altLang="en-US" sz="2000" dirty="0" smtClean="0">
                <a:solidFill>
                  <a:schemeClr val="accent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000" dirty="0" smtClean="0">
                <a:solidFill>
                  <a:schemeClr val="accent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  </a:t>
            </a:r>
            <a:r>
              <a:rPr lang="ko-KR" altLang="en-US" sz="20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잘못 그은 선 바로잡기</a:t>
            </a:r>
            <a:endParaRPr lang="en-US" altLang="ko-KR" sz="20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65000"/>
              </a:lnSpc>
            </a:pPr>
            <a:r>
              <a:rPr lang="en-US" altLang="ko-KR" sz="2000" dirty="0" smtClean="0">
                <a:solidFill>
                  <a:schemeClr val="accent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7</a:t>
            </a:r>
            <a:r>
              <a:rPr lang="ko-KR" altLang="en-US" sz="2000" dirty="0" smtClean="0">
                <a:solidFill>
                  <a:schemeClr val="accent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000" dirty="0" smtClean="0">
                <a:solidFill>
                  <a:schemeClr val="accent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  </a:t>
            </a:r>
            <a:r>
              <a:rPr lang="ko-KR" altLang="en-US" sz="20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코딩으로 확인하는 평균 제곱 오차</a:t>
            </a:r>
            <a:endParaRPr lang="en-US" altLang="ko-KR" sz="20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7141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05119" y="-18854"/>
            <a:ext cx="6400800" cy="431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ko-KR" altLang="en-US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둘째 마당</a:t>
            </a:r>
            <a:r>
              <a:rPr lang="en-US" altLang="ko-KR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5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딥러닝의</a:t>
            </a:r>
            <a:r>
              <a:rPr lang="ko-KR" altLang="en-US" sz="15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동작 원리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78070" y="607620"/>
            <a:ext cx="7297006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 | </a:t>
            </a:r>
            <a:r>
              <a:rPr lang="ko-KR" altLang="en-US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코딩으로 확인하는 최소 제곱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Rectangle 6"/>
          <p:cNvSpPr/>
          <p:nvPr/>
        </p:nvSpPr>
        <p:spPr>
          <a:xfrm>
            <a:off x="507895" y="1551397"/>
            <a:ext cx="7754656" cy="14131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65000"/>
              </a:lnSpc>
              <a:buClr>
                <a:srgbClr val="F6CC2C"/>
              </a:buClr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임의의 변수 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d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초깃값을 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0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으로 설정한 뒤 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x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개수만큼 실행함</a:t>
            </a:r>
          </a:p>
          <a:p>
            <a:pPr marL="285750" indent="-285750">
              <a:lnSpc>
                <a:spcPct val="165000"/>
              </a:lnSpc>
              <a:buClr>
                <a:srgbClr val="F6CC2C"/>
              </a:buClr>
              <a:buFont typeface="Wingdings" panose="05000000000000000000" pitchFamily="2" charset="2"/>
              <a:buChar char="§"/>
            </a:pP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d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 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x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각 원소와 평균의 차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, y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각 원소와 평균의 차를 곱해서 차례로 더하는 최소 제곱법을 그대로 구현함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1412" y="3089887"/>
            <a:ext cx="7579196" cy="928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976896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05119" y="-18854"/>
            <a:ext cx="6400800" cy="431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ko-KR" altLang="en-US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둘째 마당</a:t>
            </a:r>
            <a:r>
              <a:rPr lang="en-US" altLang="ko-KR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5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딥러닝의</a:t>
            </a:r>
            <a:r>
              <a:rPr lang="ko-KR" altLang="en-US" sz="15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동작 원리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78070" y="607620"/>
            <a:ext cx="7297006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 | </a:t>
            </a:r>
            <a:r>
              <a:rPr lang="ko-KR" altLang="en-US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코딩으로 확인하는 최소 제곱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3697" y="2121250"/>
            <a:ext cx="7700711" cy="1041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49045" y="3951002"/>
            <a:ext cx="7695363" cy="10448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6"/>
          <p:cNvSpPr/>
          <p:nvPr/>
        </p:nvSpPr>
        <p:spPr>
          <a:xfrm>
            <a:off x="507895" y="1551397"/>
            <a:ext cx="7754656" cy="23775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65000"/>
              </a:lnSpc>
              <a:buClr>
                <a:srgbClr val="F6CC2C"/>
              </a:buClr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이제 위에서 구한 분모와 분자를 계산하여 기울기 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a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구함</a:t>
            </a:r>
            <a:endParaRPr lang="en-US" altLang="ko-KR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65000"/>
              </a:lnSpc>
              <a:buClr>
                <a:srgbClr val="F6CC2C"/>
              </a:buClr>
              <a:buFont typeface="Wingdings" panose="05000000000000000000" pitchFamily="2" charset="2"/>
              <a:buChar char="§"/>
            </a:pPr>
            <a:endParaRPr lang="en-US" altLang="ko-KR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65000"/>
              </a:lnSpc>
              <a:buClr>
                <a:srgbClr val="F6CC2C"/>
              </a:buClr>
              <a:buFont typeface="Wingdings" panose="05000000000000000000" pitchFamily="2" charset="2"/>
              <a:buChar char="§"/>
            </a:pPr>
            <a:endParaRPr lang="en-US" altLang="ko-KR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65000"/>
              </a:lnSpc>
              <a:buClr>
                <a:srgbClr val="F6CC2C"/>
              </a:buClr>
              <a:buFont typeface="Wingdings" panose="05000000000000000000" pitchFamily="2" charset="2"/>
              <a:buChar char="§"/>
            </a:pPr>
            <a:endParaRPr lang="en-US" altLang="ko-KR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65000"/>
              </a:lnSpc>
              <a:buClr>
                <a:srgbClr val="F6CC2C"/>
              </a:buClr>
              <a:buFont typeface="Wingdings" panose="05000000000000000000" pitchFamily="2" charset="2"/>
              <a:buChar char="§"/>
            </a:pP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a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구하고 나면 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y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절편을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구하는 공식을 이용해 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b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구할 수 있음</a:t>
            </a:r>
            <a:endParaRPr lang="en-US" altLang="ko-KR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76896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05119" y="-18854"/>
            <a:ext cx="6400800" cy="431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ko-KR" altLang="en-US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둘째 마당</a:t>
            </a:r>
            <a:r>
              <a:rPr lang="en-US" altLang="ko-KR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5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딥러닝의</a:t>
            </a:r>
            <a:r>
              <a:rPr lang="ko-KR" altLang="en-US" sz="15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동작 원리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78070" y="607620"/>
            <a:ext cx="7297006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 | </a:t>
            </a:r>
            <a:r>
              <a:rPr lang="ko-KR" altLang="en-US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코딩으로 확인하는 최소 제곱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80903" y="1721535"/>
            <a:ext cx="436805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 smtClean="0">
                <a:solidFill>
                  <a:schemeClr val="accent4">
                    <a:lumMod val="75000"/>
                  </a:schemeClr>
                </a:solidFill>
                <a:ea typeface="나눔스퀘어 Bold" panose="020B0600000101010101"/>
              </a:rPr>
              <a:t>코드 </a:t>
            </a:r>
            <a:r>
              <a:rPr lang="en-US" altLang="ko-KR" sz="1600" b="1" dirty="0" smtClean="0">
                <a:solidFill>
                  <a:schemeClr val="accent4">
                    <a:lumMod val="75000"/>
                  </a:schemeClr>
                </a:solidFill>
                <a:ea typeface="나눔스퀘어 Bold" panose="020B0600000101010101"/>
              </a:rPr>
              <a:t>3-1 </a:t>
            </a:r>
            <a:r>
              <a:rPr lang="ko-KR" altLang="en-US" sz="1600" b="1" dirty="0" smtClean="0">
                <a:ea typeface="나눔스퀘어 Bold" panose="020B0600000101010101"/>
              </a:rPr>
              <a:t>선형 회귀 실습</a:t>
            </a:r>
            <a:endParaRPr lang="en-US" altLang="ko-KR" sz="1600" b="1" dirty="0" smtClean="0">
              <a:ea typeface="나눔스퀘어 Bold" panose="020B0600000101010101"/>
            </a:endParaRPr>
          </a:p>
          <a:p>
            <a:pPr marL="171450" indent="-171450">
              <a:lnSpc>
                <a:spcPct val="150000"/>
              </a:lnSpc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ea typeface="나눔스퀘어 Bold" panose="020B0600000101010101"/>
              </a:rPr>
              <a:t>예제 소스</a:t>
            </a:r>
            <a:r>
              <a:rPr lang="en-US" altLang="ko-KR" sz="1200" dirty="0" smtClean="0">
                <a:ea typeface="나눔스퀘어 Bold" panose="020B0600000101010101"/>
              </a:rPr>
              <a:t>: </a:t>
            </a:r>
            <a:r>
              <a:rPr lang="en-US" altLang="ko-KR" sz="1200" dirty="0" err="1" smtClean="0">
                <a:ea typeface="나눔스퀘어 Bold" panose="020B0600000101010101"/>
              </a:rPr>
              <a:t>deeplearning_class</a:t>
            </a:r>
            <a:r>
              <a:rPr lang="en-US" altLang="ko-KR" sz="1200" dirty="0" smtClean="0">
                <a:ea typeface="나눔스퀘어 Bold" panose="020B0600000101010101"/>
              </a:rPr>
              <a:t>/01_Linear_Square_Method.ipynb</a:t>
            </a:r>
            <a:endParaRPr lang="ko-KR" altLang="en-US" sz="1200" dirty="0">
              <a:ea typeface="나눔스퀘어 Bold" panose="020B0600000101010101"/>
            </a:endParaRPr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09779" y="2520948"/>
            <a:ext cx="7493471" cy="2623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976896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05119" y="-18854"/>
            <a:ext cx="6400800" cy="431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ko-KR" altLang="en-US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둘째 마당</a:t>
            </a:r>
            <a:r>
              <a:rPr lang="en-US" altLang="ko-KR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5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딥러닝의</a:t>
            </a:r>
            <a:r>
              <a:rPr lang="ko-KR" altLang="en-US" sz="15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동작 원리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78070" y="607620"/>
            <a:ext cx="7297006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 | </a:t>
            </a:r>
            <a:r>
              <a:rPr lang="ko-KR" altLang="en-US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코딩으로 확인하는 최소 제곱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16975" y="1680067"/>
            <a:ext cx="7008965" cy="32021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976896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05119" y="-18854"/>
            <a:ext cx="6400800" cy="431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ko-KR" altLang="en-US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둘째 마당</a:t>
            </a:r>
            <a:r>
              <a:rPr lang="en-US" altLang="ko-KR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5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딥러닝의</a:t>
            </a:r>
            <a:r>
              <a:rPr lang="ko-KR" altLang="en-US" sz="15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동작 원리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78070" y="607620"/>
            <a:ext cx="7297006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 | </a:t>
            </a:r>
            <a:r>
              <a:rPr lang="ko-KR" altLang="en-US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코딩으로 확인하는 최소 제곱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06163" y="1651087"/>
            <a:ext cx="7052075" cy="35706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976896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05119" y="-18854"/>
            <a:ext cx="6400800" cy="431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ko-KR" altLang="en-US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둘째 마당</a:t>
            </a:r>
            <a:r>
              <a:rPr lang="en-US" altLang="ko-KR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5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딥러닝의</a:t>
            </a:r>
            <a:r>
              <a:rPr lang="ko-KR" altLang="en-US" sz="15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동작 원리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78070" y="607620"/>
            <a:ext cx="7297006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 | </a:t>
            </a:r>
            <a:r>
              <a:rPr lang="ko-KR" altLang="en-US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코딩으로 확인하는 최소 제곱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97924" y="1638384"/>
            <a:ext cx="7058452" cy="2888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976896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05119" y="-18854"/>
            <a:ext cx="6400800" cy="431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ko-KR" altLang="en-US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둘째 마당</a:t>
            </a:r>
            <a:r>
              <a:rPr lang="en-US" altLang="ko-KR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5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딥러닝의</a:t>
            </a:r>
            <a:r>
              <a:rPr lang="ko-KR" altLang="en-US" sz="15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동작 원리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78070" y="607620"/>
            <a:ext cx="7297006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 | </a:t>
            </a:r>
            <a:r>
              <a:rPr lang="ko-KR" altLang="en-US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코딩으로 확인하는 최소 제곱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7838" y="1706568"/>
            <a:ext cx="7534114" cy="26832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976896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05119" y="-18854"/>
            <a:ext cx="6400800" cy="431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ko-KR" altLang="en-US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둘째 마당</a:t>
            </a:r>
            <a:r>
              <a:rPr lang="en-US" altLang="ko-KR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5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딥러닝의</a:t>
            </a:r>
            <a:r>
              <a:rPr lang="ko-KR" altLang="en-US" sz="15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동작 원리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78070" y="607620"/>
            <a:ext cx="7297006" cy="634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 | </a:t>
            </a:r>
            <a:r>
              <a:rPr lang="ko-KR" altLang="en-US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평균 제곱 오차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Rectangle 6"/>
          <p:cNvSpPr/>
          <p:nvPr/>
        </p:nvSpPr>
        <p:spPr>
          <a:xfrm>
            <a:off x="507895" y="1551397"/>
            <a:ext cx="7754656" cy="14131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65000"/>
              </a:lnSpc>
              <a:buClr>
                <a:srgbClr val="F6CC2C"/>
              </a:buClr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여러 개의 입력 값을 계산할 때는 임의의 선을 그리고 난 후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 선이 얼마나 잘 그려졌는지를 평가하여 조금씩 수정해 가는 방법을 사용함</a:t>
            </a:r>
          </a:p>
          <a:p>
            <a:pPr marL="285750" indent="-285750">
              <a:lnSpc>
                <a:spcPct val="165000"/>
              </a:lnSpc>
              <a:buClr>
                <a:srgbClr val="F6CC2C"/>
              </a:buClr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이를 위해 주어진 선의 오차를 평가하는 오차 평가 알고리즘이 필요함</a:t>
            </a:r>
            <a:endParaRPr lang="en-US" altLang="ko-KR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76896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05119" y="-18854"/>
            <a:ext cx="6400800" cy="431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ko-KR" altLang="en-US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둘째 마당</a:t>
            </a:r>
            <a:r>
              <a:rPr lang="en-US" altLang="ko-KR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5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딥러닝의</a:t>
            </a:r>
            <a:r>
              <a:rPr lang="ko-KR" altLang="en-US" sz="15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동작 원리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78070" y="607620"/>
            <a:ext cx="7297006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6 | </a:t>
            </a:r>
            <a:r>
              <a:rPr lang="ko-KR" altLang="en-US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잘못 그은 선 바로잡기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Rectangle 6"/>
          <p:cNvSpPr/>
          <p:nvPr/>
        </p:nvSpPr>
        <p:spPr>
          <a:xfrm>
            <a:off x="507895" y="1551397"/>
            <a:ext cx="8100646" cy="23775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65000"/>
              </a:lnSpc>
              <a:buClr>
                <a:srgbClr val="F6CC2C"/>
              </a:buClr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모든 </a:t>
            </a:r>
            <a:r>
              <a:rPr lang="ko-KR" altLang="en-US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딥러닝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프로젝트는 여러 개의 입력 변수를 다룸</a:t>
            </a:r>
            <a:endParaRPr lang="en-US" altLang="ko-KR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65000"/>
              </a:lnSpc>
              <a:buClr>
                <a:srgbClr val="F6CC2C"/>
              </a:buClr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가장 많이 사용하는 방법은 ‘일단 그리고 조금씩 수정해 나가기’ 방식임</a:t>
            </a:r>
            <a:endParaRPr lang="en-US" altLang="ko-KR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65000"/>
              </a:lnSpc>
              <a:buClr>
                <a:srgbClr val="F6CC2C"/>
              </a:buClr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가설을 하나 세운 뒤 이 값이 주어진 요건을 충족하는지 판단하여 조금씩 변화를 줌</a:t>
            </a:r>
            <a:endParaRPr lang="en-US" altLang="ko-KR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65000"/>
              </a:lnSpc>
              <a:buClr>
                <a:srgbClr val="F6CC2C"/>
              </a:buClr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 변화가 긍정적이면 오차가 최소가 될 때까지 이 과정을 계속 반복하는 방법</a:t>
            </a:r>
          </a:p>
          <a:p>
            <a:pPr marL="285750" indent="-285750">
              <a:lnSpc>
                <a:spcPct val="165000"/>
              </a:lnSpc>
              <a:buClr>
                <a:srgbClr val="F6CC2C"/>
              </a:buClr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이는 </a:t>
            </a:r>
            <a:r>
              <a:rPr lang="ko-KR" altLang="en-US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딥러닝을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가능하게 해 주는 가장 중요한 원리 중 하나임</a:t>
            </a:r>
            <a:endParaRPr lang="en-US" altLang="ko-KR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76896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05119" y="-18854"/>
            <a:ext cx="6400800" cy="431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ko-KR" altLang="en-US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둘째 마당</a:t>
            </a:r>
            <a:r>
              <a:rPr lang="en-US" altLang="ko-KR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5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딥러닝의</a:t>
            </a:r>
            <a:r>
              <a:rPr lang="ko-KR" altLang="en-US" sz="15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동작 원리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78070" y="607620"/>
            <a:ext cx="7297006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6 | </a:t>
            </a:r>
            <a:r>
              <a:rPr lang="ko-KR" altLang="en-US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잘못 그은 선 바로잡기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Rectangle 6"/>
          <p:cNvSpPr/>
          <p:nvPr/>
        </p:nvSpPr>
        <p:spPr>
          <a:xfrm>
            <a:off x="507895" y="1551397"/>
            <a:ext cx="8100646" cy="1920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65000"/>
              </a:lnSpc>
              <a:buClr>
                <a:srgbClr val="F6CC2C"/>
              </a:buClr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선을 긋고 나서 수정하는 과정에서 빠지면 안 되는 것이 있음</a:t>
            </a:r>
          </a:p>
          <a:p>
            <a:pPr marL="285750" indent="-285750">
              <a:lnSpc>
                <a:spcPct val="165000"/>
              </a:lnSpc>
              <a:buClr>
                <a:srgbClr val="F6CC2C"/>
              </a:buClr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나중에 그린 선이 먼저 그린 선보다 더 좋은지 나쁜지를 판단하는 방법임</a:t>
            </a:r>
          </a:p>
          <a:p>
            <a:pPr marL="285750" indent="-285750">
              <a:lnSpc>
                <a:spcPct val="165000"/>
              </a:lnSpc>
              <a:buClr>
                <a:srgbClr val="F6CC2C"/>
              </a:buClr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즉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각 선의 오차를 계산할 수 있어야 하고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오차가 작은 쪽으로 바꾸는 알고리즘이 필요함</a:t>
            </a:r>
            <a:endParaRPr lang="en-US" altLang="ko-KR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76896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ko-KR" altLang="en-US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둘째 마당</a:t>
            </a:r>
            <a:r>
              <a:rPr lang="en-US" altLang="ko-KR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5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딥러닝의</a:t>
            </a:r>
            <a:r>
              <a:rPr lang="ko-KR" altLang="en-US" sz="15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동작 원리</a:t>
            </a:r>
          </a:p>
        </p:txBody>
      </p:sp>
      <p:sp>
        <p:nvSpPr>
          <p:cNvPr id="7" name="Rectangle 6"/>
          <p:cNvSpPr/>
          <p:nvPr/>
        </p:nvSpPr>
        <p:spPr>
          <a:xfrm>
            <a:off x="507895" y="1543168"/>
            <a:ext cx="7293337" cy="14634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65000"/>
              </a:lnSpc>
              <a:buClr>
                <a:srgbClr val="F6CC2C"/>
              </a:buClr>
              <a:buFont typeface="Wingdings" panose="05000000000000000000" pitchFamily="2" charset="2"/>
              <a:buChar char="§"/>
            </a:pPr>
            <a:r>
              <a:rPr lang="ko-KR" altLang="en-US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딥러닝을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이해하려면 </a:t>
            </a:r>
            <a:r>
              <a:rPr lang="ko-KR" altLang="en-US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딥러닝의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가장 말단에서 이루어지는 가장 기본적인 두 가지 계산 원리를 알아야 함</a:t>
            </a:r>
            <a:endParaRPr lang="en-US" altLang="ko-KR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742950" lvl="1" indent="-285750">
              <a:lnSpc>
                <a:spcPct val="165000"/>
              </a:lnSpc>
              <a:buClr>
                <a:srgbClr val="F6CC2C"/>
              </a:buClr>
              <a:buFont typeface="Wingdings"/>
              <a:buChar char="à"/>
            </a:pP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바로 선형 회귀와 </a:t>
            </a:r>
            <a:r>
              <a:rPr lang="ko-KR" altLang="en-US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로지스틱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회귀임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78070" y="607620"/>
            <a:ext cx="7297006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 </a:t>
            </a:r>
            <a:r>
              <a:rPr lang="ko-KR" altLang="en-US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가장 훌륭한 예측선 긋기</a:t>
            </a:r>
            <a:r>
              <a:rPr lang="en-US" altLang="ko-KR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선형 회귀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6789" y="2982993"/>
            <a:ext cx="7483603" cy="26613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310005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05119" y="-18854"/>
            <a:ext cx="6400800" cy="431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ko-KR" altLang="en-US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둘째 마당</a:t>
            </a:r>
            <a:r>
              <a:rPr lang="en-US" altLang="ko-KR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5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딥러닝의</a:t>
            </a:r>
            <a:r>
              <a:rPr lang="ko-KR" altLang="en-US" sz="15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동작 원리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78070" y="607620"/>
            <a:ext cx="7297006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6 | </a:t>
            </a:r>
            <a:r>
              <a:rPr lang="ko-KR" altLang="en-US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잘못 그은 선 바로잡기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Rectangle 6"/>
          <p:cNvSpPr/>
          <p:nvPr/>
        </p:nvSpPr>
        <p:spPr>
          <a:xfrm>
            <a:off x="507895" y="1551397"/>
            <a:ext cx="8100646" cy="499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65000"/>
              </a:lnSpc>
              <a:buClr>
                <a:srgbClr val="F6CC2C"/>
              </a:buClr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지금부터 오차를 계산하는 방법을 알아보자</a:t>
            </a:r>
            <a:endParaRPr lang="en-US" altLang="ko-KR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97877" y="5658501"/>
            <a:ext cx="3035009" cy="447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65000"/>
              </a:lnSpc>
              <a:buClr>
                <a:srgbClr val="F6CC2C"/>
              </a:buClr>
            </a:pPr>
            <a:r>
              <a:rPr lang="ko-KR" altLang="en-US" sz="1400" b="1" dirty="0" smtClean="0">
                <a:solidFill>
                  <a:srgbClr val="EB9F15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그림 </a:t>
            </a:r>
            <a:r>
              <a:rPr lang="en-US" altLang="ko-KR" sz="1400" b="1" dirty="0" smtClean="0">
                <a:solidFill>
                  <a:srgbClr val="EB9F15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3-4  </a:t>
            </a:r>
            <a:r>
              <a:rPr lang="ko-KR" altLang="en-US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공부한 시간과 성적의 관계도</a:t>
            </a:r>
            <a:endParaRPr lang="en-US" altLang="ko-KR" sz="14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5455" y="2213102"/>
            <a:ext cx="5922769" cy="33531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976896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05119" y="-18854"/>
            <a:ext cx="6400800" cy="431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ko-KR" altLang="en-US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둘째 마당</a:t>
            </a:r>
            <a:r>
              <a:rPr lang="en-US" altLang="ko-KR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5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딥러닝의</a:t>
            </a:r>
            <a:r>
              <a:rPr lang="ko-KR" altLang="en-US" sz="15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동작 원리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78070" y="607620"/>
            <a:ext cx="7297006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6 | </a:t>
            </a:r>
            <a:r>
              <a:rPr lang="ko-KR" altLang="en-US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잘못 그은 선 바로잡기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97878" y="6086868"/>
            <a:ext cx="2557214" cy="447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65000"/>
              </a:lnSpc>
              <a:buClr>
                <a:srgbClr val="F6CC2C"/>
              </a:buClr>
            </a:pPr>
            <a:r>
              <a:rPr lang="ko-KR" altLang="en-US" sz="1400" b="1" dirty="0" smtClean="0">
                <a:solidFill>
                  <a:srgbClr val="EB9F15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그림 </a:t>
            </a:r>
            <a:r>
              <a:rPr lang="en-US" altLang="ko-KR" sz="1400" b="1" dirty="0" smtClean="0">
                <a:solidFill>
                  <a:srgbClr val="EB9F15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3-5  </a:t>
            </a:r>
            <a:r>
              <a:rPr lang="ko-KR" altLang="en-US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임의의 직선 그려보기</a:t>
            </a:r>
            <a:endParaRPr lang="en-US" altLang="ko-KR" sz="14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6390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7325" y="3426866"/>
            <a:ext cx="4507636" cy="26711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6"/>
          <p:cNvSpPr/>
          <p:nvPr/>
        </p:nvSpPr>
        <p:spPr>
          <a:xfrm>
            <a:off x="507895" y="1551397"/>
            <a:ext cx="7573424" cy="1920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65000"/>
              </a:lnSpc>
              <a:buClr>
                <a:srgbClr val="F6CC2C"/>
              </a:buClr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임의의 값을 대입한 뒤 오차를 구하고 이 오차를 최소화하는 방식을 사용해서 최종 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a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와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최종 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b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값을 구해 보자</a:t>
            </a:r>
            <a:endParaRPr lang="en-US" altLang="ko-KR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65000"/>
              </a:lnSpc>
              <a:buClr>
                <a:srgbClr val="F6CC2C"/>
              </a:buClr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대강 선을 그어보기 위해서 기울기 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a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와 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절편 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y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임의의 수 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과 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76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이라고 가정해 보자</a:t>
            </a:r>
            <a:endParaRPr lang="en-US" altLang="ko-KR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76896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05119" y="-18854"/>
            <a:ext cx="6400800" cy="431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ko-KR" altLang="en-US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둘째 마당</a:t>
            </a:r>
            <a:r>
              <a:rPr lang="en-US" altLang="ko-KR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5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딥러닝의</a:t>
            </a:r>
            <a:r>
              <a:rPr lang="ko-KR" altLang="en-US" sz="15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동작 원리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78070" y="607620"/>
            <a:ext cx="7297006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6 | </a:t>
            </a:r>
            <a:r>
              <a:rPr lang="ko-KR" altLang="en-US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잘못 그은 선 바로잡기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Rectangle 6"/>
          <p:cNvSpPr/>
          <p:nvPr/>
        </p:nvSpPr>
        <p:spPr>
          <a:xfrm>
            <a:off x="507895" y="1551397"/>
            <a:ext cx="7433381" cy="10064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65000"/>
              </a:lnSpc>
              <a:buClr>
                <a:srgbClr val="F6CC2C"/>
              </a:buClr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그림 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3-5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와 같은 임의의 직선이 어느 정도의 오차가 있는지를 확인하려면 각 점과 그래프 사이의 거리를 재면 됨</a:t>
            </a:r>
            <a:endParaRPr lang="en-US" altLang="ko-KR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97877" y="5897394"/>
            <a:ext cx="3512804" cy="447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65000"/>
              </a:lnSpc>
              <a:buClr>
                <a:srgbClr val="F6CC2C"/>
              </a:buClr>
            </a:pPr>
            <a:r>
              <a:rPr lang="ko-KR" altLang="en-US" sz="1400" b="1" dirty="0" smtClean="0">
                <a:solidFill>
                  <a:srgbClr val="EB9F15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그림 </a:t>
            </a:r>
            <a:r>
              <a:rPr lang="en-US" altLang="ko-KR" sz="1400" b="1" dirty="0" smtClean="0">
                <a:solidFill>
                  <a:srgbClr val="EB9F15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3-6  </a:t>
            </a:r>
            <a:r>
              <a:rPr lang="ko-KR" altLang="en-US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임의의 직선과 실제 값 사이의 거리</a:t>
            </a:r>
            <a:endParaRPr lang="en-US" altLang="ko-KR" sz="14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6965" y="2628382"/>
            <a:ext cx="5398547" cy="32051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976896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17773" y="2999667"/>
            <a:ext cx="3702119" cy="31201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505119" y="-18854"/>
            <a:ext cx="6400800" cy="431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ko-KR" altLang="en-US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둘째 마당</a:t>
            </a:r>
            <a:r>
              <a:rPr lang="en-US" altLang="ko-KR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5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딥러닝의</a:t>
            </a:r>
            <a:r>
              <a:rPr lang="ko-KR" altLang="en-US" sz="15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동작 원리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78070" y="607620"/>
            <a:ext cx="7297006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6 | </a:t>
            </a:r>
            <a:r>
              <a:rPr lang="ko-KR" altLang="en-US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잘못 그은 선 바로잡기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Rectangle 6"/>
          <p:cNvSpPr/>
          <p:nvPr/>
        </p:nvSpPr>
        <p:spPr>
          <a:xfrm>
            <a:off x="507895" y="1551397"/>
            <a:ext cx="7573424" cy="14131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65000"/>
              </a:lnSpc>
              <a:buClr>
                <a:srgbClr val="F6CC2C"/>
              </a:buClr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그림 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3-6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에서 볼 수 있는 빨간색 선은 직선이 잘 그어졌는지를 나타냄</a:t>
            </a:r>
          </a:p>
          <a:p>
            <a:pPr marL="285750" indent="-285750">
              <a:lnSpc>
                <a:spcPct val="165000"/>
              </a:lnSpc>
              <a:buClr>
                <a:srgbClr val="F6CC2C"/>
              </a:buClr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 직선들의 합이 작을수록 잘 그어진 직선이고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 직선들의 합이 클수록 잘못 그어진 직선이 됨</a:t>
            </a:r>
            <a:endParaRPr lang="en-US" altLang="ko-KR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031033" y="6154942"/>
            <a:ext cx="4206879" cy="447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65000"/>
              </a:lnSpc>
              <a:buClr>
                <a:srgbClr val="F6CC2C"/>
              </a:buClr>
            </a:pPr>
            <a:r>
              <a:rPr lang="ko-KR" altLang="en-US" sz="1400" b="1" dirty="0" smtClean="0">
                <a:solidFill>
                  <a:srgbClr val="EB9F15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그림 </a:t>
            </a:r>
            <a:r>
              <a:rPr lang="en-US" altLang="ko-KR" sz="1400" b="1" dirty="0" smtClean="0">
                <a:solidFill>
                  <a:srgbClr val="EB9F15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3-7  </a:t>
            </a:r>
            <a:r>
              <a:rPr lang="ko-KR" altLang="en-US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기울기를 너무 크게 잡았을 때의 오차</a:t>
            </a:r>
            <a:endParaRPr lang="en-US" altLang="ko-KR" sz="14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76896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05119" y="-18854"/>
            <a:ext cx="6400800" cy="431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ko-KR" altLang="en-US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둘째 마당</a:t>
            </a:r>
            <a:r>
              <a:rPr lang="en-US" altLang="ko-KR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5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딥러닝의</a:t>
            </a:r>
            <a:r>
              <a:rPr lang="ko-KR" altLang="en-US" sz="15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동작 원리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78070" y="607620"/>
            <a:ext cx="7297006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6 | </a:t>
            </a:r>
            <a:r>
              <a:rPr lang="ko-KR" altLang="en-US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잘못 그은 선 바로잡기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97876" y="5469023"/>
            <a:ext cx="4248443" cy="447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65000"/>
              </a:lnSpc>
              <a:buClr>
                <a:srgbClr val="F6CC2C"/>
              </a:buClr>
            </a:pPr>
            <a:r>
              <a:rPr lang="ko-KR" altLang="en-US" sz="1400" b="1" dirty="0" smtClean="0">
                <a:solidFill>
                  <a:srgbClr val="EB9F15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그림 </a:t>
            </a:r>
            <a:r>
              <a:rPr lang="en-US" altLang="ko-KR" sz="1400" b="1" dirty="0" smtClean="0">
                <a:solidFill>
                  <a:srgbClr val="EB9F15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3-8  </a:t>
            </a:r>
            <a:r>
              <a:rPr lang="ko-KR" altLang="en-US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기울기를 너무 작게 잡았을 때의 오차</a:t>
            </a:r>
            <a:endParaRPr lang="en-US" altLang="ko-KR" sz="14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0755" y="1760313"/>
            <a:ext cx="6274027" cy="35933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976896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05119" y="-18854"/>
            <a:ext cx="6400800" cy="431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ko-KR" altLang="en-US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둘째 마당</a:t>
            </a:r>
            <a:r>
              <a:rPr lang="en-US" altLang="ko-KR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5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딥러닝의</a:t>
            </a:r>
            <a:r>
              <a:rPr lang="ko-KR" altLang="en-US" sz="15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동작 원리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78070" y="607620"/>
            <a:ext cx="7297006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6 | </a:t>
            </a:r>
            <a:r>
              <a:rPr lang="ko-KR" altLang="en-US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잘못 그은 선 바로잡기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06205" y="4710391"/>
            <a:ext cx="2838812" cy="3730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6"/>
          <p:cNvSpPr/>
          <p:nvPr/>
        </p:nvSpPr>
        <p:spPr>
          <a:xfrm>
            <a:off x="505119" y="1752596"/>
            <a:ext cx="7861749" cy="28875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65000"/>
              </a:lnSpc>
              <a:buClr>
                <a:srgbClr val="F6CC2C"/>
              </a:buClr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그래프의 기울기가 잘못 </a:t>
            </a:r>
            <a:r>
              <a:rPr lang="ko-KR" altLang="en-US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되었을수록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빨간색 선의 거리의 합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즉 오차의 합도 커짐</a:t>
            </a:r>
          </a:p>
          <a:p>
            <a:pPr marL="285750" indent="-285750">
              <a:lnSpc>
                <a:spcPct val="165000"/>
              </a:lnSpc>
              <a:buClr>
                <a:srgbClr val="F6CC2C"/>
              </a:buClr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만약 기울기가 무한대로 커지면 오차도 무한대로 커지는 상관관계가 있는 것을 알 수 있음</a:t>
            </a:r>
            <a:endParaRPr lang="en-US" altLang="ko-KR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65000"/>
              </a:lnSpc>
              <a:buClr>
                <a:srgbClr val="F6CC2C"/>
              </a:buClr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거리는 입력 데이터에 나와 있는 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y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‘실제 </a:t>
            </a:r>
            <a:r>
              <a:rPr lang="ko-KR" altLang="en-US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값’과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x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                        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식에 대입해서 나오는 ‘예측 값’과의 차이를 통해 구할 수 있음</a:t>
            </a:r>
            <a:endParaRPr lang="en-US" altLang="ko-KR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76896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05119" y="-18854"/>
            <a:ext cx="6400800" cy="431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ko-KR" altLang="en-US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둘째 마당</a:t>
            </a:r>
            <a:r>
              <a:rPr lang="en-US" altLang="ko-KR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5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딥러닝의</a:t>
            </a:r>
            <a:r>
              <a:rPr lang="ko-KR" altLang="en-US" sz="15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동작 원리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78070" y="607620"/>
            <a:ext cx="7297006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6 | </a:t>
            </a:r>
            <a:r>
              <a:rPr lang="ko-KR" altLang="en-US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잘못 그은 선 바로잡기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7572" y="1770682"/>
            <a:ext cx="7336889" cy="1635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597877" y="3384854"/>
            <a:ext cx="3067961" cy="447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65000"/>
              </a:lnSpc>
              <a:buClr>
                <a:srgbClr val="F6CC2C"/>
              </a:buClr>
            </a:pPr>
            <a:r>
              <a:rPr lang="ko-KR" altLang="en-US" sz="1400" b="1" dirty="0" smtClean="0">
                <a:solidFill>
                  <a:srgbClr val="EB9F15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표 </a:t>
            </a:r>
            <a:r>
              <a:rPr lang="en-US" altLang="ko-KR" sz="1400" b="1" dirty="0" smtClean="0">
                <a:solidFill>
                  <a:srgbClr val="EB9F15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3-3  </a:t>
            </a:r>
            <a:r>
              <a:rPr lang="ko-KR" altLang="en-US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주어진 데이터에서 오차 구하기</a:t>
            </a:r>
            <a:endParaRPr lang="en-US" altLang="ko-KR" sz="14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1" name="Rectangle 6"/>
          <p:cNvSpPr/>
          <p:nvPr/>
        </p:nvSpPr>
        <p:spPr>
          <a:xfrm>
            <a:off x="507894" y="3915665"/>
            <a:ext cx="7861749" cy="23775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65000"/>
              </a:lnSpc>
              <a:buClr>
                <a:srgbClr val="F6CC2C"/>
              </a:buClr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이렇게 해서 구한 오차를 모두 더하면 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1 + (-5) + 3 + 3 = 2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 됨</a:t>
            </a:r>
          </a:p>
          <a:p>
            <a:pPr marL="285750" indent="-285750">
              <a:lnSpc>
                <a:spcPct val="165000"/>
              </a:lnSpc>
              <a:buClr>
                <a:srgbClr val="F6CC2C"/>
              </a:buClr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 값은 오차가 실제로 얼마나 큰지를 가늠하기에는 적합하지 않음</a:t>
            </a:r>
          </a:p>
          <a:p>
            <a:pPr marL="285750" indent="-285750">
              <a:lnSpc>
                <a:spcPct val="165000"/>
              </a:lnSpc>
              <a:buClr>
                <a:srgbClr val="F6CC2C"/>
              </a:buClr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오차에 양수와 음수가 섞여 있어서 오차를 단순히 더해 버리면 합이 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0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 될 수도 있기 때문임</a:t>
            </a:r>
            <a:endParaRPr lang="en-US" altLang="ko-KR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65000"/>
              </a:lnSpc>
              <a:buClr>
                <a:srgbClr val="F6CC2C"/>
              </a:buClr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부호를 없애야 정확한 오차를 구할 수 있음</a:t>
            </a:r>
          </a:p>
        </p:txBody>
      </p:sp>
    </p:spTree>
    <p:extLst>
      <p:ext uri="{BB962C8B-B14F-4D97-AF65-F5344CB8AC3E}">
        <p14:creationId xmlns:p14="http://schemas.microsoft.com/office/powerpoint/2010/main" val="1976896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05119" y="-18854"/>
            <a:ext cx="6400800" cy="431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ko-KR" altLang="en-US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둘째 마당</a:t>
            </a:r>
            <a:r>
              <a:rPr lang="en-US" altLang="ko-KR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5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딥러닝의</a:t>
            </a:r>
            <a:r>
              <a:rPr lang="ko-KR" altLang="en-US" sz="15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동작 원리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78070" y="607620"/>
            <a:ext cx="7297006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6 | </a:t>
            </a:r>
            <a:r>
              <a:rPr lang="ko-KR" altLang="en-US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잘못 그은 선 바로잡기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27" name="그룹 26"/>
          <p:cNvGrpSpPr/>
          <p:nvPr/>
        </p:nvGrpSpPr>
        <p:grpSpPr>
          <a:xfrm>
            <a:off x="507894" y="1551397"/>
            <a:ext cx="7861749" cy="3291670"/>
            <a:chOff x="507894" y="1551397"/>
            <a:chExt cx="7861749" cy="3291670"/>
          </a:xfrm>
        </p:grpSpPr>
        <p:sp>
          <p:nvSpPr>
            <p:cNvPr id="6" name="Rectangle 6"/>
            <p:cNvSpPr/>
            <p:nvPr/>
          </p:nvSpPr>
          <p:spPr>
            <a:xfrm>
              <a:off x="507894" y="1551397"/>
              <a:ext cx="7861749" cy="32916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lnSpc>
                  <a:spcPct val="165000"/>
                </a:lnSpc>
                <a:buClr>
                  <a:srgbClr val="F6CC2C"/>
                </a:buClr>
                <a:buFont typeface="Wingdings" panose="05000000000000000000" pitchFamily="2" charset="2"/>
                <a:buChar char="§"/>
              </a:pPr>
              <a:r>
                <a:rPr lang="ko-KR" altLang="en-US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오차의 합을 구할 때는 각 오차의 값을 제곱해 줌</a:t>
              </a:r>
              <a:endPara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marL="285750" indent="-285750">
                <a:lnSpc>
                  <a:spcPct val="165000"/>
                </a:lnSpc>
                <a:buClr>
                  <a:srgbClr val="F6CC2C"/>
                </a:buClr>
                <a:buFont typeface="Wingdings" panose="05000000000000000000" pitchFamily="2" charset="2"/>
                <a:buChar char="§"/>
              </a:pPr>
              <a:endPara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marL="285750" indent="-285750">
                <a:lnSpc>
                  <a:spcPct val="165000"/>
                </a:lnSpc>
                <a:buClr>
                  <a:srgbClr val="F6CC2C"/>
                </a:buClr>
                <a:buFont typeface="Wingdings" panose="05000000000000000000" pitchFamily="2" charset="2"/>
                <a:buChar char="§"/>
              </a:pPr>
              <a:endPara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marL="285750" indent="-285750">
                <a:lnSpc>
                  <a:spcPct val="165000"/>
                </a:lnSpc>
                <a:buClr>
                  <a:srgbClr val="F6CC2C"/>
                </a:buClr>
                <a:buFont typeface="Wingdings" panose="05000000000000000000" pitchFamily="2" charset="2"/>
                <a:buChar char="§"/>
              </a:pPr>
              <a:r>
                <a:rPr lang="ko-KR" altLang="en-US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여기서 </a:t>
              </a:r>
              <a:r>
                <a:rPr lang="en-US" altLang="ko-KR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  </a:t>
              </a:r>
              <a:r>
                <a:rPr lang="ko-KR" altLang="en-US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는 </a:t>
              </a:r>
              <a:r>
                <a:rPr lang="en-US" altLang="ko-KR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  </a:t>
              </a:r>
              <a:r>
                <a:rPr lang="ko-KR" altLang="en-US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가 나오는 순서를</a:t>
              </a:r>
              <a:r>
                <a:rPr lang="en-US" altLang="ko-KR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   </a:t>
              </a:r>
              <a:r>
                <a:rPr lang="ko-KR" altLang="en-US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은 </a:t>
              </a:r>
              <a:r>
                <a:rPr lang="en-US" altLang="ko-KR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  </a:t>
              </a:r>
              <a:r>
                <a:rPr lang="ko-KR" altLang="en-US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원소의 총 개수를 의미함</a:t>
              </a:r>
              <a:endPara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marL="285750" indent="-285750">
                <a:lnSpc>
                  <a:spcPct val="165000"/>
                </a:lnSpc>
                <a:buClr>
                  <a:srgbClr val="F6CC2C"/>
                </a:buClr>
                <a:buFont typeface="Wingdings" panose="05000000000000000000" pitchFamily="2" charset="2"/>
                <a:buChar char="§"/>
              </a:pPr>
              <a:r>
                <a:rPr lang="ko-KR" altLang="en-US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    는     에 대응하는 ‘실제 값’이고 </a:t>
              </a:r>
              <a:r>
                <a:rPr lang="en-US" altLang="ko-KR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   </a:t>
              </a:r>
              <a:r>
                <a:rPr lang="ko-KR" altLang="en-US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는  </a:t>
              </a:r>
              <a:r>
                <a:rPr lang="en-US" altLang="ko-KR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  </a:t>
              </a:r>
              <a:r>
                <a:rPr lang="ko-KR" altLang="en-US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가 대입되었을 때 직선의 방정식</a:t>
              </a:r>
              <a:r>
                <a:rPr lang="en-US" altLang="ko-KR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(</a:t>
              </a:r>
              <a:r>
                <a:rPr lang="ko-KR" altLang="en-US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여기서는                   </a:t>
              </a:r>
              <a:r>
                <a:rPr lang="en-US" altLang="ko-KR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    )</a:t>
              </a:r>
              <a:r>
                <a:rPr lang="ko-KR" altLang="en-US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이 만드는 ‘예측 값’임</a:t>
              </a:r>
              <a:endPara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marL="285750" indent="-285750">
                <a:lnSpc>
                  <a:spcPct val="165000"/>
                </a:lnSpc>
                <a:buClr>
                  <a:srgbClr val="F6CC2C"/>
                </a:buClr>
                <a:buFont typeface="Wingdings" panose="05000000000000000000" pitchFamily="2" charset="2"/>
                <a:buChar char="§"/>
              </a:pPr>
              <a:r>
                <a:rPr lang="ko-KR" altLang="en-US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이 식으로 오차의 합을 다시 계산하면 </a:t>
              </a:r>
              <a:r>
                <a:rPr lang="en-US" altLang="ko-KR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1 + 25 + 9 + 9 = 44</a:t>
              </a:r>
              <a:r>
                <a:rPr lang="ko-KR" altLang="en-US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임</a:t>
              </a:r>
              <a:endPara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pic>
          <p:nvPicPr>
            <p:cNvPr id="22530" name="Picture 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823783" y="2093597"/>
              <a:ext cx="3094039" cy="7458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2534" name="Picture 6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880419" y="3507347"/>
              <a:ext cx="262508" cy="3150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2537" name="Picture 9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2784827" y="3949430"/>
              <a:ext cx="992070" cy="29425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2538" name="Picture 10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3893641" y="3949430"/>
              <a:ext cx="288543" cy="24345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aphicFrame>
          <p:nvGraphicFramePr>
            <p:cNvPr id="18" name="Object 6"/>
            <p:cNvGraphicFramePr>
              <a:graphicFrameLocks noChangeAspect="1"/>
            </p:cNvGraphicFramePr>
            <p:nvPr/>
          </p:nvGraphicFramePr>
          <p:xfrm>
            <a:off x="1951336" y="3077991"/>
            <a:ext cx="261938" cy="2889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694" name="수식" r:id="rId8" imgW="126720" imgH="139680" progId="Equation.3">
                    <p:embed/>
                  </p:oleObj>
                </mc:Choice>
                <mc:Fallback>
                  <p:oleObj name="수식" r:id="rId8" imgW="126720" imgH="139680" progId="Equation.3">
                    <p:embed/>
                    <p:pic>
                      <p:nvPicPr>
                        <p:cNvPr id="0" name="Picture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51336" y="3077991"/>
                          <a:ext cx="261938" cy="2889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7412" name="Object 4"/>
            <p:cNvGraphicFramePr>
              <a:graphicFrameLocks noChangeAspect="1"/>
            </p:cNvGraphicFramePr>
            <p:nvPr/>
          </p:nvGraphicFramePr>
          <p:xfrm>
            <a:off x="4226011" y="3071940"/>
            <a:ext cx="261938" cy="2889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695" name="수식" r:id="rId10" imgW="126720" imgH="139680" progId="Equation.3">
                    <p:embed/>
                  </p:oleObj>
                </mc:Choice>
                <mc:Fallback>
                  <p:oleObj name="수식" r:id="rId10" imgW="126720" imgH="139680" progId="Equation.3">
                    <p:embed/>
                    <p:pic>
                      <p:nvPicPr>
                        <p:cNvPr id="0" name="Picture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26011" y="3071940"/>
                          <a:ext cx="261938" cy="2889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7414" name="Object 6"/>
            <p:cNvGraphicFramePr>
              <a:graphicFrameLocks noChangeAspect="1"/>
            </p:cNvGraphicFramePr>
            <p:nvPr/>
          </p:nvGraphicFramePr>
          <p:xfrm>
            <a:off x="1545453" y="3029768"/>
            <a:ext cx="209207" cy="38852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696" name="수식" r:id="rId11" imgW="88560" imgH="164880" progId="Equation.3">
                    <p:embed/>
                  </p:oleObj>
                </mc:Choice>
                <mc:Fallback>
                  <p:oleObj name="수식" r:id="rId11" imgW="88560" imgH="164880" progId="Equation.3">
                    <p:embed/>
                    <p:pic>
                      <p:nvPicPr>
                        <p:cNvPr id="0" name="Picture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45453" y="3029768"/>
                          <a:ext cx="209207" cy="38852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7415" name="Object 7"/>
            <p:cNvGraphicFramePr>
              <a:graphicFrameLocks noChangeAspect="1"/>
            </p:cNvGraphicFramePr>
            <p:nvPr/>
          </p:nvGraphicFramePr>
          <p:xfrm>
            <a:off x="3832998" y="3099542"/>
            <a:ext cx="243184" cy="26750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697" name="수식" r:id="rId13" imgW="126720" imgH="139680" progId="Equation.3">
                    <p:embed/>
                  </p:oleObj>
                </mc:Choice>
                <mc:Fallback>
                  <p:oleObj name="수식" r:id="rId13" imgW="126720" imgH="139680" progId="Equation.3">
                    <p:embed/>
                    <p:pic>
                      <p:nvPicPr>
                        <p:cNvPr id="0" name="Picture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32998" y="3099542"/>
                          <a:ext cx="243184" cy="26750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7417" name="Object 9"/>
            <p:cNvGraphicFramePr>
              <a:graphicFrameLocks noChangeAspect="1"/>
            </p:cNvGraphicFramePr>
            <p:nvPr/>
          </p:nvGraphicFramePr>
          <p:xfrm>
            <a:off x="1396485" y="3534252"/>
            <a:ext cx="285874" cy="28587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698" name="수식" r:id="rId15" imgW="139680" imgH="139680" progId="Equation.3">
                    <p:embed/>
                  </p:oleObj>
                </mc:Choice>
                <mc:Fallback>
                  <p:oleObj name="수식" r:id="rId15" imgW="139680" imgH="139680" progId="Equation.3">
                    <p:embed/>
                    <p:pic>
                      <p:nvPicPr>
                        <p:cNvPr id="0" name="Picture 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96485" y="3534252"/>
                          <a:ext cx="285874" cy="28587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7418" name="Object 10"/>
            <p:cNvGraphicFramePr>
              <a:graphicFrameLocks noChangeAspect="1"/>
            </p:cNvGraphicFramePr>
            <p:nvPr/>
          </p:nvGraphicFramePr>
          <p:xfrm>
            <a:off x="4512619" y="3543729"/>
            <a:ext cx="285750" cy="2857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699" name="수식" r:id="rId17" imgW="139680" imgH="139680" progId="Equation.3">
                    <p:embed/>
                  </p:oleObj>
                </mc:Choice>
                <mc:Fallback>
                  <p:oleObj name="수식" r:id="rId17" imgW="139680" imgH="139680" progId="Equation.3">
                    <p:embed/>
                    <p:pic>
                      <p:nvPicPr>
                        <p:cNvPr id="0" name="Picture 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12619" y="3543729"/>
                          <a:ext cx="285750" cy="2857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7420" name="Object 12"/>
            <p:cNvGraphicFramePr>
              <a:graphicFrameLocks noChangeAspect="1"/>
            </p:cNvGraphicFramePr>
            <p:nvPr/>
          </p:nvGraphicFramePr>
          <p:xfrm>
            <a:off x="4018005" y="3532726"/>
            <a:ext cx="292224" cy="31657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700" name="수식" r:id="rId18" imgW="152280" imgH="164880" progId="Equation.3">
                    <p:embed/>
                  </p:oleObj>
                </mc:Choice>
                <mc:Fallback>
                  <p:oleObj name="수식" r:id="rId18" imgW="152280" imgH="164880" progId="Equation.3">
                    <p:embed/>
                    <p:pic>
                      <p:nvPicPr>
                        <p:cNvPr id="0" name="Picture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18005" y="3532726"/>
                          <a:ext cx="292224" cy="31657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1976896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05119" y="-18854"/>
            <a:ext cx="6400800" cy="431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ko-KR" altLang="en-US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둘째 마당</a:t>
            </a:r>
            <a:r>
              <a:rPr lang="en-US" altLang="ko-KR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5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딥러닝의</a:t>
            </a:r>
            <a:r>
              <a:rPr lang="ko-KR" altLang="en-US" sz="15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동작 원리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78070" y="607620"/>
            <a:ext cx="7297006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6 | </a:t>
            </a:r>
            <a:r>
              <a:rPr lang="ko-KR" altLang="en-US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잘못 그은 선 바로잡기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Rectangle 6"/>
          <p:cNvSpPr/>
          <p:nvPr/>
        </p:nvSpPr>
        <p:spPr>
          <a:xfrm>
            <a:off x="507894" y="1551397"/>
            <a:ext cx="7861749" cy="374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65000"/>
              </a:lnSpc>
              <a:buClr>
                <a:srgbClr val="F6CC2C"/>
              </a:buClr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평균 제곱 오차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(Mean Squared Error, MSE) :</a:t>
            </a:r>
          </a:p>
          <a:p>
            <a:pPr marL="285750" indent="-285750">
              <a:lnSpc>
                <a:spcPct val="165000"/>
              </a:lnSpc>
              <a:buClr>
                <a:srgbClr val="F6CC2C"/>
              </a:buClr>
            </a:pP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오차의 합에 이어 각 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x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값의 평균 오차를 이용함</a:t>
            </a:r>
          </a:p>
          <a:p>
            <a:pPr marL="285750" indent="-285750">
              <a:lnSpc>
                <a:spcPct val="165000"/>
              </a:lnSpc>
              <a:buClr>
                <a:srgbClr val="F6CC2C"/>
              </a:buClr>
            </a:pP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위에서 구한 값을 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n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으로 나누면 오차 합의 평균을 구할 수 있음</a:t>
            </a:r>
            <a:endParaRPr lang="en-US" altLang="ko-KR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65000"/>
              </a:lnSpc>
              <a:buClr>
                <a:srgbClr val="F6CC2C"/>
              </a:buClr>
            </a:pPr>
            <a:endParaRPr lang="en-US" altLang="ko-KR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65000"/>
              </a:lnSpc>
              <a:buClr>
                <a:srgbClr val="F6CC2C"/>
              </a:buClr>
            </a:pPr>
            <a:endParaRPr lang="en-US" altLang="ko-KR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65000"/>
              </a:lnSpc>
              <a:buClr>
                <a:srgbClr val="F6CC2C"/>
              </a:buClr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선형 회귀란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:</a:t>
            </a:r>
          </a:p>
          <a:p>
            <a:pPr marL="285750" indent="-285750">
              <a:lnSpc>
                <a:spcPct val="165000"/>
              </a:lnSpc>
              <a:buClr>
                <a:srgbClr val="F6CC2C"/>
              </a:buClr>
            </a:pP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임의의 직선을 그어 이에 대한 평균 제곱 오차를 구하고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 값을 가장 작게 만들어 주는 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a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와 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b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값을 찾아가는 작업임</a:t>
            </a:r>
            <a:endParaRPr lang="en-US" altLang="ko-KR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5315" y="3066127"/>
            <a:ext cx="4747747" cy="6527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976896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05119" y="-18854"/>
            <a:ext cx="6400800" cy="431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ko-KR" altLang="en-US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둘째 마당</a:t>
            </a:r>
            <a:r>
              <a:rPr lang="en-US" altLang="ko-KR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5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딥러닝의</a:t>
            </a:r>
            <a:r>
              <a:rPr lang="ko-KR" altLang="en-US" sz="15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동작 원리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78070" y="607620"/>
            <a:ext cx="7297006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7 | </a:t>
            </a:r>
            <a:r>
              <a:rPr lang="ko-KR" altLang="en-US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코딩으로 확인하는 평균 제곱 오차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Rectangle 6"/>
          <p:cNvSpPr/>
          <p:nvPr/>
        </p:nvSpPr>
        <p:spPr>
          <a:xfrm>
            <a:off x="507894" y="1551397"/>
            <a:ext cx="7861749" cy="1920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65000"/>
              </a:lnSpc>
              <a:buClr>
                <a:srgbClr val="F6CC2C"/>
              </a:buClr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이제 앞서 알아본 평균 제곱 오차를 </a:t>
            </a:r>
            <a:r>
              <a:rPr lang="ko-KR" altLang="en-US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파이썬으로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구현해 보자</a:t>
            </a:r>
            <a:endParaRPr lang="en-US" altLang="ko-KR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65000"/>
              </a:lnSpc>
              <a:buClr>
                <a:srgbClr val="F6CC2C"/>
              </a:buClr>
              <a:buFont typeface="Wingdings" panose="05000000000000000000" pitchFamily="2" charset="2"/>
              <a:buChar char="§"/>
            </a:pPr>
            <a:endParaRPr lang="en-US" altLang="ko-KR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65000"/>
              </a:lnSpc>
              <a:buClr>
                <a:srgbClr val="F6CC2C"/>
              </a:buClr>
              <a:buFont typeface="Wingdings" panose="05000000000000000000" pitchFamily="2" charset="2"/>
              <a:buChar char="§"/>
            </a:pPr>
            <a:endParaRPr lang="en-US" altLang="ko-KR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65000"/>
              </a:lnSpc>
              <a:buClr>
                <a:srgbClr val="F6CC2C"/>
              </a:buClr>
              <a:buFont typeface="Wingdings" panose="05000000000000000000" pitchFamily="2" charset="2"/>
              <a:buChar char="§"/>
            </a:pPr>
            <a:endParaRPr lang="en-US" altLang="ko-KR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5385" y="2101502"/>
            <a:ext cx="7587580" cy="1064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976896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05119" y="-18854"/>
            <a:ext cx="6400800" cy="431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ko-KR" altLang="en-US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둘째 마당</a:t>
            </a:r>
            <a:r>
              <a:rPr lang="en-US" altLang="ko-KR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5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딥러닝의</a:t>
            </a:r>
            <a:r>
              <a:rPr lang="ko-KR" altLang="en-US" sz="15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동작 원리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78070" y="607620"/>
            <a:ext cx="7297006" cy="634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 | </a:t>
            </a:r>
            <a:r>
              <a:rPr lang="ko-KR" altLang="en-US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선형 회귀의 정의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Rectangle 6"/>
          <p:cNvSpPr/>
          <p:nvPr/>
        </p:nvSpPr>
        <p:spPr>
          <a:xfrm>
            <a:off x="507895" y="1551397"/>
            <a:ext cx="8191262" cy="374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65000"/>
              </a:lnSpc>
              <a:buClr>
                <a:srgbClr val="F6CC2C"/>
              </a:buClr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독립 변수 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</a:p>
          <a:p>
            <a:pPr marL="285750" indent="-285750">
              <a:lnSpc>
                <a:spcPct val="165000"/>
              </a:lnSpc>
              <a:buClr>
                <a:srgbClr val="F6CC2C"/>
              </a:buClr>
            </a:pP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‘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x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값이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변함에 따라 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y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값도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변한다’는 이 정의 안에서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독립적으로 변할 수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있는 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x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값 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</a:t>
            </a:r>
            <a:endParaRPr lang="en-US" altLang="ko-KR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65000"/>
              </a:lnSpc>
              <a:buClr>
                <a:srgbClr val="F6CC2C"/>
              </a:buClr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종속 변수 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:</a:t>
            </a:r>
          </a:p>
          <a:p>
            <a:pPr marL="285750" indent="-285750">
              <a:lnSpc>
                <a:spcPct val="165000"/>
              </a:lnSpc>
              <a:buClr>
                <a:srgbClr val="F6CC2C"/>
              </a:buClr>
            </a:pP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독립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변수에 따라 종속적으로 변하는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값</a:t>
            </a:r>
            <a:endParaRPr lang="en-US" altLang="ko-KR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65000"/>
              </a:lnSpc>
              <a:buClr>
                <a:srgbClr val="F6CC2C"/>
              </a:buClr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선형 회귀 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:</a:t>
            </a:r>
          </a:p>
          <a:p>
            <a:pPr marL="285750" indent="-285750">
              <a:lnSpc>
                <a:spcPct val="165000"/>
              </a:lnSpc>
              <a:buClr>
                <a:srgbClr val="F6CC2C"/>
              </a:buClr>
            </a:pP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독립 변수 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x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사용해 종속 변수 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y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움직임을 예측하고 설명하는 작업을 말함</a:t>
            </a:r>
            <a:endParaRPr lang="en-US" altLang="ko-KR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76896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05119" y="-18854"/>
            <a:ext cx="6400800" cy="431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ko-KR" altLang="en-US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둘째 마당</a:t>
            </a:r>
            <a:r>
              <a:rPr lang="en-US" altLang="ko-KR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5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딥러닝의</a:t>
            </a:r>
            <a:r>
              <a:rPr lang="ko-KR" altLang="en-US" sz="15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동작 원리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78070" y="607620"/>
            <a:ext cx="7297006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7 | </a:t>
            </a:r>
            <a:r>
              <a:rPr lang="ko-KR" altLang="en-US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코딩으로 확인하는 평균 제곱 오차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Rectangle 6"/>
          <p:cNvSpPr/>
          <p:nvPr/>
        </p:nvSpPr>
        <p:spPr>
          <a:xfrm>
            <a:off x="507894" y="1551397"/>
            <a:ext cx="7861749" cy="1920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65000"/>
              </a:lnSpc>
              <a:buClr>
                <a:srgbClr val="F6CC2C"/>
              </a:buClr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이번에는 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data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라는 리스트를 만들어 공부한 시간과 이에 따른 성적을 각각 짝을지어 저장함</a:t>
            </a:r>
          </a:p>
          <a:p>
            <a:pPr marL="285750" indent="-285750">
              <a:lnSpc>
                <a:spcPct val="165000"/>
              </a:lnSpc>
              <a:buClr>
                <a:srgbClr val="F6CC2C"/>
              </a:buClr>
              <a:buFont typeface="Wingdings" panose="05000000000000000000" pitchFamily="2" charset="2"/>
              <a:buChar char="§"/>
            </a:pP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x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리스트와 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y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리스트를 만들어 첫 번째 값을 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x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리스트에 저장하고 두 번째 값을 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y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리스트에 저장함</a:t>
            </a:r>
            <a:endParaRPr lang="en-US" altLang="ko-KR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8628" y="3481238"/>
            <a:ext cx="7866087" cy="18828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37237" y="5479677"/>
            <a:ext cx="7776170" cy="696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976896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05119" y="-18854"/>
            <a:ext cx="6400800" cy="431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ko-KR" altLang="en-US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둘째 마당</a:t>
            </a:r>
            <a:r>
              <a:rPr lang="en-US" altLang="ko-KR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5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딥러닝의</a:t>
            </a:r>
            <a:r>
              <a:rPr lang="ko-KR" altLang="en-US" sz="15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동작 원리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78070" y="607620"/>
            <a:ext cx="7297006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7 | </a:t>
            </a:r>
            <a:r>
              <a:rPr lang="ko-KR" altLang="en-US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코딩으로 확인하는 평균 제곱 오차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Rectangle 6"/>
          <p:cNvSpPr/>
          <p:nvPr/>
        </p:nvSpPr>
        <p:spPr>
          <a:xfrm>
            <a:off x="507894" y="1551397"/>
            <a:ext cx="7861749" cy="9560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65000"/>
              </a:lnSpc>
              <a:buClr>
                <a:srgbClr val="F6CC2C"/>
              </a:buClr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다음은 내부 함수를 만들 차례임</a:t>
            </a:r>
          </a:p>
          <a:p>
            <a:pPr marL="285750" indent="-285750">
              <a:lnSpc>
                <a:spcPct val="165000"/>
              </a:lnSpc>
              <a:buClr>
                <a:srgbClr val="F6CC2C"/>
              </a:buClr>
              <a:buFont typeface="Wingdings" panose="05000000000000000000" pitchFamily="2" charset="2"/>
              <a:buChar char="§"/>
            </a:pP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predict( )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라는 함수를 사용해 일차 방정식 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y = ax + b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구현함</a:t>
            </a:r>
            <a:endParaRPr lang="en-US" altLang="ko-KR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5892" y="2585353"/>
            <a:ext cx="7683498" cy="14259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976896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05119" y="-18854"/>
            <a:ext cx="6400800" cy="431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ko-KR" altLang="en-US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둘째 마당</a:t>
            </a:r>
            <a:r>
              <a:rPr lang="en-US" altLang="ko-KR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5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딥러닝의</a:t>
            </a:r>
            <a:r>
              <a:rPr lang="ko-KR" altLang="en-US" sz="15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동작 원리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78070" y="607620"/>
            <a:ext cx="7297006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7 | </a:t>
            </a:r>
            <a:r>
              <a:rPr lang="ko-KR" altLang="en-US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코딩으로 확인하는 평균 제곱 오차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Rectangle 6"/>
          <p:cNvSpPr/>
          <p:nvPr/>
        </p:nvSpPr>
        <p:spPr>
          <a:xfrm>
            <a:off x="507894" y="1551397"/>
            <a:ext cx="7861749" cy="374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65000"/>
              </a:lnSpc>
              <a:buClr>
                <a:srgbClr val="F6CC2C"/>
              </a:buClr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평균 제곱근 공식을 그대로 </a:t>
            </a:r>
            <a:r>
              <a:rPr lang="ko-KR" altLang="en-US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파이썬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함수로 옮기면 다음과 같음</a:t>
            </a:r>
            <a:endParaRPr lang="en-US" altLang="ko-KR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65000"/>
              </a:lnSpc>
              <a:buClr>
                <a:srgbClr val="F6CC2C"/>
              </a:buClr>
              <a:buFont typeface="Wingdings" panose="05000000000000000000" pitchFamily="2" charset="2"/>
              <a:buChar char="§"/>
            </a:pPr>
            <a:endParaRPr lang="en-US" altLang="ko-KR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65000"/>
              </a:lnSpc>
              <a:buClr>
                <a:srgbClr val="F6CC2C"/>
              </a:buClr>
              <a:buFont typeface="Wingdings" panose="05000000000000000000" pitchFamily="2" charset="2"/>
              <a:buChar char="§"/>
            </a:pPr>
            <a:endParaRPr lang="en-US" altLang="ko-KR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65000"/>
              </a:lnSpc>
              <a:buClr>
                <a:srgbClr val="F6CC2C"/>
              </a:buClr>
              <a:buFont typeface="Wingdings" panose="05000000000000000000" pitchFamily="2" charset="2"/>
              <a:buChar char="§"/>
            </a:pPr>
            <a:endParaRPr lang="en-US" altLang="ko-KR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65000"/>
              </a:lnSpc>
              <a:buClr>
                <a:srgbClr val="F6CC2C"/>
              </a:buClr>
              <a:buFont typeface="Wingdings" panose="05000000000000000000" pitchFamily="2" charset="2"/>
              <a:buChar char="§"/>
            </a:pPr>
            <a:endParaRPr lang="en-US" altLang="ko-KR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65000"/>
              </a:lnSpc>
              <a:buClr>
                <a:srgbClr val="F6CC2C"/>
              </a:buClr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여기서 **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는 제곱을 구하라는 뜻이고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, mean( )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은 평균값을 구하라는 뜻</a:t>
            </a:r>
          </a:p>
          <a:p>
            <a:pPr marL="285750" indent="-285750">
              <a:lnSpc>
                <a:spcPct val="165000"/>
              </a:lnSpc>
              <a:buClr>
                <a:srgbClr val="F6CC2C"/>
              </a:buClr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예측 값과 실제 값을 각각 </a:t>
            </a:r>
            <a:r>
              <a:rPr lang="en-US" altLang="ko-KR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mse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( )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라는 함수의 </a:t>
            </a:r>
            <a:r>
              <a:rPr lang="en-US" altLang="ko-KR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y_hat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와 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y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자리에 입력해서 평균 제곱을 구함</a:t>
            </a:r>
            <a:endParaRPr lang="en-US" altLang="ko-KR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1123" y="2149332"/>
            <a:ext cx="7392858" cy="14630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976896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05119" y="-18854"/>
            <a:ext cx="6400800" cy="431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ko-KR" altLang="en-US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둘째 마당</a:t>
            </a:r>
            <a:r>
              <a:rPr lang="en-US" altLang="ko-KR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5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딥러닝의</a:t>
            </a:r>
            <a:r>
              <a:rPr lang="ko-KR" altLang="en-US" sz="15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동작 원리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78070" y="607620"/>
            <a:ext cx="7297006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7 | </a:t>
            </a:r>
            <a:r>
              <a:rPr lang="ko-KR" altLang="en-US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코딩으로 확인하는 평균 제곱 오차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Rectangle 6"/>
          <p:cNvSpPr/>
          <p:nvPr/>
        </p:nvSpPr>
        <p:spPr>
          <a:xfrm>
            <a:off x="507894" y="1551397"/>
            <a:ext cx="7861749" cy="32916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65000"/>
              </a:lnSpc>
              <a:buClr>
                <a:srgbClr val="F6CC2C"/>
              </a:buClr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이제 </a:t>
            </a:r>
            <a:r>
              <a:rPr lang="en-US" altLang="ko-KR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mse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( )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함수에 데이터를 대입하여 </a:t>
            </a:r>
            <a:r>
              <a:rPr lang="ko-KR" altLang="en-US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최종값을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구하는 함수 </a:t>
            </a:r>
            <a:r>
              <a:rPr lang="en-US" altLang="ko-KR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mse_val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( )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을 만듦</a:t>
            </a:r>
            <a:endParaRPr lang="en-US" altLang="ko-KR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65000"/>
              </a:lnSpc>
              <a:buClr>
                <a:srgbClr val="F6CC2C"/>
              </a:buClr>
              <a:buFont typeface="Wingdings" panose="05000000000000000000" pitchFamily="2" charset="2"/>
              <a:buChar char="§"/>
            </a:pPr>
            <a:endParaRPr lang="en-US" altLang="ko-KR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65000"/>
              </a:lnSpc>
              <a:buClr>
                <a:srgbClr val="F6CC2C"/>
              </a:buClr>
              <a:buFont typeface="Wingdings" panose="05000000000000000000" pitchFamily="2" charset="2"/>
              <a:buChar char="§"/>
            </a:pPr>
            <a:endParaRPr lang="en-US" altLang="ko-KR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65000"/>
              </a:lnSpc>
              <a:buClr>
                <a:srgbClr val="F6CC2C"/>
              </a:buClr>
              <a:buFont typeface="Wingdings" panose="05000000000000000000" pitchFamily="2" charset="2"/>
              <a:buChar char="§"/>
            </a:pPr>
            <a:endParaRPr lang="en-US" altLang="ko-KR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65000"/>
              </a:lnSpc>
              <a:buClr>
                <a:srgbClr val="F6CC2C"/>
              </a:buClr>
              <a:buFont typeface="Wingdings" panose="05000000000000000000" pitchFamily="2" charset="2"/>
              <a:buChar char="§"/>
            </a:pPr>
            <a:endParaRPr lang="en-US" altLang="ko-KR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65000"/>
              </a:lnSpc>
              <a:buClr>
                <a:srgbClr val="F6CC2C"/>
              </a:buClr>
              <a:buFont typeface="Wingdings" panose="05000000000000000000" pitchFamily="2" charset="2"/>
              <a:buChar char="§"/>
            </a:pPr>
            <a:r>
              <a:rPr lang="en-US" altLang="ko-KR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predict_result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에는 앞서 만든 일차 방정식 함수 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predict( )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결괏값이 들어감</a:t>
            </a:r>
          </a:p>
          <a:p>
            <a:pPr marL="285750" indent="-285750">
              <a:lnSpc>
                <a:spcPct val="165000"/>
              </a:lnSpc>
              <a:buClr>
                <a:srgbClr val="F6CC2C"/>
              </a:buClr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 값과 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y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값이 각각 예측 값과 실제 값으로 </a:t>
            </a:r>
            <a:r>
              <a:rPr lang="en-US" altLang="ko-KR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mse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( )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함수 안에 들어가게 됨</a:t>
            </a:r>
            <a:endParaRPr lang="en-US" altLang="ko-KR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6649" y="2168175"/>
            <a:ext cx="7667759" cy="14134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976896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05119" y="-18854"/>
            <a:ext cx="6400800" cy="431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ko-KR" altLang="en-US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둘째 마당</a:t>
            </a:r>
            <a:r>
              <a:rPr lang="en-US" altLang="ko-KR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5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딥러닝의</a:t>
            </a:r>
            <a:r>
              <a:rPr lang="ko-KR" altLang="en-US" sz="15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동작 원리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78070" y="607620"/>
            <a:ext cx="7297006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7 | </a:t>
            </a:r>
            <a:r>
              <a:rPr lang="ko-KR" altLang="en-US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코딩으로 확인하는 평균 제곱 오차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9699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620302" y="2691320"/>
            <a:ext cx="6998907" cy="38535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8" name="그룹 7"/>
          <p:cNvGrpSpPr/>
          <p:nvPr/>
        </p:nvGrpSpPr>
        <p:grpSpPr>
          <a:xfrm>
            <a:off x="507894" y="1551397"/>
            <a:ext cx="7861749" cy="956096"/>
            <a:chOff x="507894" y="1551397"/>
            <a:chExt cx="7861749" cy="956096"/>
          </a:xfrm>
        </p:grpSpPr>
        <p:sp>
          <p:nvSpPr>
            <p:cNvPr id="6" name="Rectangle 6"/>
            <p:cNvSpPr/>
            <p:nvPr/>
          </p:nvSpPr>
          <p:spPr>
            <a:xfrm>
              <a:off x="507894" y="1551397"/>
              <a:ext cx="7861749" cy="95609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lnSpc>
                  <a:spcPct val="165000"/>
                </a:lnSpc>
                <a:buClr>
                  <a:srgbClr val="F6CC2C"/>
                </a:buClr>
                <a:buFont typeface="Wingdings" panose="05000000000000000000" pitchFamily="2" charset="2"/>
                <a:buChar char="§"/>
              </a:pPr>
              <a:r>
                <a:rPr lang="ko-KR" altLang="en-US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이제 모든 </a:t>
              </a:r>
              <a:r>
                <a:rPr lang="en-US" altLang="ko-KR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  </a:t>
              </a:r>
              <a:r>
                <a:rPr lang="ko-KR" altLang="en-US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값을 </a:t>
              </a:r>
              <a:r>
                <a:rPr lang="en-US" altLang="ko-KR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predict( ) </a:t>
              </a:r>
              <a:r>
                <a:rPr lang="ko-KR" altLang="en-US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함수에 대입하여 예측 값을 구함</a:t>
              </a:r>
            </a:p>
            <a:p>
              <a:pPr marL="285750" indent="-285750">
                <a:lnSpc>
                  <a:spcPct val="165000"/>
                </a:lnSpc>
                <a:buClr>
                  <a:srgbClr val="F6CC2C"/>
                </a:buClr>
                <a:buFont typeface="Wingdings" panose="05000000000000000000" pitchFamily="2" charset="2"/>
                <a:buChar char="§"/>
              </a:pPr>
              <a:r>
                <a:rPr lang="ko-KR" altLang="en-US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이 예측 값과 실제 값을 통해 </a:t>
              </a:r>
              <a:r>
                <a:rPr lang="ko-KR" altLang="en-US" dirty="0" err="1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최종값을</a:t>
              </a:r>
              <a:r>
                <a:rPr lang="ko-KR" altLang="en-US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출력하는 코드를 다음과 같이 작성함</a:t>
              </a:r>
              <a:endPara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graphicFrame>
          <p:nvGraphicFramePr>
            <p:cNvPr id="7" name="Object 6"/>
            <p:cNvGraphicFramePr>
              <a:graphicFrameLocks noChangeAspect="1"/>
            </p:cNvGraphicFramePr>
            <p:nvPr/>
          </p:nvGraphicFramePr>
          <p:xfrm>
            <a:off x="1761866" y="1735224"/>
            <a:ext cx="261938" cy="2889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474" name="수식" r:id="rId5" imgW="126720" imgH="139680" progId="Equation.3">
                    <p:embed/>
                  </p:oleObj>
                </mc:Choice>
                <mc:Fallback>
                  <p:oleObj name="수식" r:id="rId5" imgW="126720" imgH="139680" progId="Equation.3">
                    <p:embed/>
                    <p:pic>
                      <p:nvPicPr>
                        <p:cNvPr id="0" name="Picture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61866" y="1735224"/>
                          <a:ext cx="261938" cy="2889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1976896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05119" y="-18854"/>
            <a:ext cx="6400800" cy="431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ko-KR" altLang="en-US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둘째 마당</a:t>
            </a:r>
            <a:r>
              <a:rPr lang="en-US" altLang="ko-KR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5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딥러닝의</a:t>
            </a:r>
            <a:r>
              <a:rPr lang="ko-KR" altLang="en-US" sz="15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동작 원리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78070" y="607620"/>
            <a:ext cx="7297006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7 | </a:t>
            </a:r>
            <a:r>
              <a:rPr lang="ko-KR" altLang="en-US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코딩으로 확인하는 평균 제곱 오차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80903" y="1614430"/>
            <a:ext cx="436805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 smtClean="0">
                <a:solidFill>
                  <a:schemeClr val="accent4">
                    <a:lumMod val="75000"/>
                  </a:schemeClr>
                </a:solidFill>
                <a:ea typeface="나눔스퀘어 Bold" panose="020B0600000101010101"/>
              </a:rPr>
              <a:t>코드 </a:t>
            </a:r>
            <a:r>
              <a:rPr lang="en-US" altLang="ko-KR" sz="1600" b="1" dirty="0" smtClean="0">
                <a:solidFill>
                  <a:schemeClr val="accent4">
                    <a:lumMod val="75000"/>
                  </a:schemeClr>
                </a:solidFill>
                <a:ea typeface="나눔스퀘어 Bold" panose="020B0600000101010101"/>
              </a:rPr>
              <a:t>3-2 </a:t>
            </a:r>
            <a:r>
              <a:rPr lang="ko-KR" altLang="en-US" sz="1600" b="1" dirty="0" smtClean="0">
                <a:ea typeface="나눔스퀘어 Bold" panose="020B0600000101010101"/>
              </a:rPr>
              <a:t>선형 회귀 실습 </a:t>
            </a:r>
            <a:r>
              <a:rPr lang="en-US" altLang="ko-KR" sz="1600" b="1" dirty="0" smtClean="0">
                <a:ea typeface="나눔스퀘어 Bold" panose="020B0600000101010101"/>
              </a:rPr>
              <a:t>2</a:t>
            </a:r>
          </a:p>
          <a:p>
            <a:pPr marL="171450" indent="-171450">
              <a:lnSpc>
                <a:spcPct val="150000"/>
              </a:lnSpc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ea typeface="나눔스퀘어 Bold" panose="020B0600000101010101"/>
              </a:rPr>
              <a:t>예제 소스</a:t>
            </a:r>
            <a:r>
              <a:rPr lang="en-US" altLang="ko-KR" sz="1200" dirty="0" smtClean="0">
                <a:ea typeface="나눔스퀘어 Bold" panose="020B0600000101010101"/>
              </a:rPr>
              <a:t>: </a:t>
            </a:r>
            <a:r>
              <a:rPr lang="en-US" altLang="ko-KR" sz="1200" dirty="0" err="1" smtClean="0">
                <a:ea typeface="나눔스퀘어 Bold" panose="020B0600000101010101"/>
              </a:rPr>
              <a:t>deeplearning_class</a:t>
            </a:r>
            <a:r>
              <a:rPr lang="en-US" altLang="ko-KR" sz="1200" dirty="0" smtClean="0">
                <a:ea typeface="나눔스퀘어 Bold" panose="020B0600000101010101"/>
              </a:rPr>
              <a:t>/02_Mean_Squared_Error.ipynb</a:t>
            </a:r>
            <a:endParaRPr lang="ko-KR" altLang="en-US" sz="1200" dirty="0">
              <a:ea typeface="나눔스퀘어 Bold" panose="020B0600000101010101"/>
            </a:endParaRPr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96446" y="2420783"/>
            <a:ext cx="7391978" cy="37287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976896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05119" y="-18854"/>
            <a:ext cx="6400800" cy="431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ko-KR" altLang="en-US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둘째 마당</a:t>
            </a:r>
            <a:r>
              <a:rPr lang="en-US" altLang="ko-KR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5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딥러닝의</a:t>
            </a:r>
            <a:r>
              <a:rPr lang="ko-KR" altLang="en-US" sz="15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동작 원리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78070" y="607620"/>
            <a:ext cx="7297006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7 | </a:t>
            </a:r>
            <a:r>
              <a:rPr lang="ko-KR" altLang="en-US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코딩으로 확인하는 평균 제곱 오차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63827" y="1699421"/>
            <a:ext cx="7138698" cy="4174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976896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05119" y="-18854"/>
            <a:ext cx="6400800" cy="431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ko-KR" altLang="en-US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둘째 마당</a:t>
            </a:r>
            <a:r>
              <a:rPr lang="en-US" altLang="ko-KR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5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딥러닝의</a:t>
            </a:r>
            <a:r>
              <a:rPr lang="ko-KR" altLang="en-US" sz="15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동작 원리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78070" y="607620"/>
            <a:ext cx="7297006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7 | </a:t>
            </a:r>
            <a:r>
              <a:rPr lang="ko-KR" altLang="en-US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코딩으로 확인하는 평균 제곱 오차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06160" y="1693676"/>
            <a:ext cx="7043524" cy="4642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976896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05119" y="-18854"/>
            <a:ext cx="6400800" cy="431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ko-KR" altLang="en-US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둘째 마당</a:t>
            </a:r>
            <a:r>
              <a:rPr lang="en-US" altLang="ko-KR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5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딥러닝의</a:t>
            </a:r>
            <a:r>
              <a:rPr lang="ko-KR" altLang="en-US" sz="15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동작 원리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78070" y="607620"/>
            <a:ext cx="7297006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7 | </a:t>
            </a:r>
            <a:r>
              <a:rPr lang="ko-KR" altLang="en-US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코딩으로 확인하는 평균 제곱 오차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7881" y="1684488"/>
            <a:ext cx="7449602" cy="21821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976896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652004"/>
            <a:ext cx="9144000" cy="803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65000"/>
              </a:lnSpc>
            </a:pPr>
            <a:r>
              <a:rPr lang="en-US" altLang="ko-KR" sz="2800" dirty="0" smtClean="0">
                <a:solidFill>
                  <a:schemeClr val="accent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</a:t>
            </a:r>
            <a:r>
              <a:rPr lang="ko-KR" altLang="en-US" sz="2800" dirty="0" smtClean="0">
                <a:solidFill>
                  <a:schemeClr val="accent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장</a:t>
            </a:r>
            <a:r>
              <a:rPr lang="en-US" altLang="ko-KR" sz="2800" dirty="0" smtClean="0">
                <a:solidFill>
                  <a:srgbClr val="EC647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</a:t>
            </a:r>
            <a:r>
              <a:rPr lang="ko-KR" altLang="en-US" sz="28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오차 수정하기</a:t>
            </a:r>
            <a:r>
              <a:rPr lang="en-US" altLang="ko-KR" sz="28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28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경사 </a:t>
            </a:r>
            <a:r>
              <a:rPr lang="ko-KR" altLang="en-US" sz="28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하강법</a:t>
            </a:r>
            <a:endParaRPr lang="ko-KR" altLang="en-US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716437" y="1455301"/>
            <a:ext cx="7748833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366887" y="1909244"/>
            <a:ext cx="6400800" cy="263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2000" dirty="0" smtClean="0">
                <a:solidFill>
                  <a:schemeClr val="accent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2000" dirty="0">
                <a:solidFill>
                  <a:schemeClr val="accent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000" dirty="0" smtClean="0">
                <a:solidFill>
                  <a:schemeClr val="accent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r>
              <a:rPr lang="en-US" altLang="ko-KR" sz="20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</a:t>
            </a:r>
            <a:r>
              <a:rPr lang="ko-KR" altLang="en-US" sz="20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경사 하강법의 개요</a:t>
            </a:r>
            <a:endParaRPr lang="en-US" altLang="ko-KR" sz="20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65000"/>
              </a:lnSpc>
            </a:pPr>
            <a:r>
              <a:rPr lang="en-US" altLang="ko-KR" sz="2000" dirty="0" smtClean="0">
                <a:solidFill>
                  <a:schemeClr val="accent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r>
              <a:rPr lang="ko-KR" altLang="en-US" sz="2000" dirty="0">
                <a:solidFill>
                  <a:schemeClr val="accent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000" dirty="0" smtClean="0">
                <a:solidFill>
                  <a:schemeClr val="accent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r>
              <a:rPr lang="en-US" altLang="ko-KR" sz="20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</a:t>
            </a:r>
            <a:r>
              <a:rPr lang="ko-KR" altLang="en-US" sz="20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학습률</a:t>
            </a:r>
            <a:endParaRPr lang="en-US" altLang="ko-KR" sz="20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65000"/>
              </a:lnSpc>
            </a:pPr>
            <a:r>
              <a:rPr lang="en-US" altLang="ko-KR" sz="2000" dirty="0">
                <a:solidFill>
                  <a:schemeClr val="accent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r>
              <a:rPr lang="ko-KR" altLang="en-US" sz="2000" dirty="0" smtClean="0">
                <a:solidFill>
                  <a:schemeClr val="accent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000" dirty="0" smtClean="0">
                <a:solidFill>
                  <a:schemeClr val="accent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r>
              <a:rPr lang="en-US" altLang="ko-KR" sz="20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</a:t>
            </a:r>
            <a:r>
              <a:rPr lang="ko-KR" altLang="en-US" sz="20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코딩으로 확인하는 경사 </a:t>
            </a:r>
            <a:r>
              <a:rPr lang="ko-KR" altLang="en-US" sz="20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하강법</a:t>
            </a:r>
            <a:endParaRPr lang="en-US" altLang="ko-KR" sz="20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65000"/>
              </a:lnSpc>
            </a:pPr>
            <a:r>
              <a:rPr lang="en-US" altLang="ko-KR" sz="2000" dirty="0" smtClean="0">
                <a:solidFill>
                  <a:schemeClr val="accent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</a:t>
            </a:r>
            <a:r>
              <a:rPr lang="ko-KR" altLang="en-US" sz="2000" dirty="0" smtClean="0">
                <a:solidFill>
                  <a:schemeClr val="accent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000" dirty="0" smtClean="0">
                <a:solidFill>
                  <a:schemeClr val="accent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r>
              <a:rPr lang="en-US" altLang="ko-KR" sz="20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</a:t>
            </a:r>
            <a:r>
              <a:rPr lang="ko-KR" altLang="en-US" sz="20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다중 선형 회귀란</a:t>
            </a:r>
            <a:endParaRPr lang="en-US" altLang="ko-KR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65000"/>
              </a:lnSpc>
            </a:pPr>
            <a:r>
              <a:rPr lang="en-US" altLang="ko-KR" sz="2000" dirty="0">
                <a:solidFill>
                  <a:schemeClr val="accent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</a:t>
            </a:r>
            <a:r>
              <a:rPr lang="ko-KR" altLang="en-US" sz="2000" dirty="0" smtClean="0">
                <a:solidFill>
                  <a:schemeClr val="accent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000" dirty="0" smtClean="0">
                <a:solidFill>
                  <a:schemeClr val="accent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  </a:t>
            </a:r>
            <a:r>
              <a:rPr lang="ko-KR" altLang="en-US" sz="20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코딩으로 확인하는 다중 선형 회귀</a:t>
            </a:r>
            <a:endParaRPr lang="en-US" altLang="ko-KR" sz="20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7141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05119" y="-18854"/>
            <a:ext cx="6400800" cy="431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ko-KR" altLang="en-US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둘째 마당</a:t>
            </a:r>
            <a:r>
              <a:rPr lang="en-US" altLang="ko-KR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5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딥러닝의</a:t>
            </a:r>
            <a:r>
              <a:rPr lang="ko-KR" altLang="en-US" sz="15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동작 원리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78070" y="607620"/>
            <a:ext cx="7297006" cy="634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 | </a:t>
            </a:r>
            <a:r>
              <a:rPr lang="ko-KR" altLang="en-US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선형 회귀의 정의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Rectangle 6"/>
          <p:cNvSpPr/>
          <p:nvPr/>
        </p:nvSpPr>
        <p:spPr>
          <a:xfrm>
            <a:off x="507895" y="1551397"/>
            <a:ext cx="7688754" cy="1920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65000"/>
              </a:lnSpc>
              <a:buClr>
                <a:srgbClr val="F6CC2C"/>
              </a:buClr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단순 선형 회귀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(simple linear regression) :</a:t>
            </a:r>
          </a:p>
          <a:p>
            <a:pPr marL="285750" indent="-285750">
              <a:lnSpc>
                <a:spcPct val="165000"/>
              </a:lnSpc>
              <a:buClr>
                <a:srgbClr val="F6CC2C"/>
              </a:buClr>
            </a:pP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하나의 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x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값 만으로도   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y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값을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설명할 수 있을 때</a:t>
            </a:r>
          </a:p>
          <a:p>
            <a:pPr marL="285750" indent="-285750">
              <a:lnSpc>
                <a:spcPct val="165000"/>
              </a:lnSpc>
              <a:buClr>
                <a:srgbClr val="F6CC2C"/>
              </a:buClr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다중 선형 회귀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(multiple linear regression) :</a:t>
            </a:r>
          </a:p>
          <a:p>
            <a:pPr marL="285750" indent="-285750">
              <a:lnSpc>
                <a:spcPct val="165000"/>
              </a:lnSpc>
              <a:buClr>
                <a:srgbClr val="F6CC2C"/>
              </a:buClr>
            </a:pP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   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x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값이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여러 개 필요할 때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76896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ko-KR" altLang="en-US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둘째 마당</a:t>
            </a:r>
            <a:r>
              <a:rPr lang="en-US" altLang="ko-KR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5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딥러닝의</a:t>
            </a:r>
            <a:r>
              <a:rPr lang="ko-KR" altLang="en-US" sz="15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동작 원리</a:t>
            </a:r>
          </a:p>
        </p:txBody>
      </p:sp>
      <p:sp>
        <p:nvSpPr>
          <p:cNvPr id="7" name="Rectangle 6"/>
          <p:cNvSpPr/>
          <p:nvPr/>
        </p:nvSpPr>
        <p:spPr>
          <a:xfrm>
            <a:off x="507895" y="1543168"/>
            <a:ext cx="7622851" cy="14634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65000"/>
              </a:lnSpc>
              <a:buClr>
                <a:srgbClr val="F6CC2C"/>
              </a:buClr>
              <a:buFont typeface="Wingdings" panose="05000000000000000000" pitchFamily="2" charset="2"/>
              <a:buChar char="§"/>
            </a:pP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a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무한대로 키우면 오차도 무한대로 커지고 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a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무한대로 작게 해도 역시 오차도 무한대로 커지는 이러한 관계는 이차 함수 그래프로 표현할 수 있음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78070" y="607620"/>
            <a:ext cx="7297006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 </a:t>
            </a:r>
            <a:r>
              <a:rPr lang="ko-KR" altLang="en-US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오차 수정하기</a:t>
            </a:r>
            <a:r>
              <a:rPr lang="en-US" altLang="ko-KR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경사 </a:t>
            </a:r>
            <a:r>
              <a:rPr lang="ko-KR" altLang="en-US" sz="24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하강법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97875" y="5938595"/>
            <a:ext cx="6338383" cy="447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65000"/>
              </a:lnSpc>
              <a:buClr>
                <a:srgbClr val="F6CC2C"/>
              </a:buClr>
            </a:pPr>
            <a:r>
              <a:rPr lang="ko-KR" altLang="en-US" sz="1400" b="1" dirty="0" smtClean="0">
                <a:solidFill>
                  <a:srgbClr val="EB9F15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그림 </a:t>
            </a:r>
            <a:r>
              <a:rPr lang="en-US" altLang="ko-KR" sz="1400" b="1" dirty="0" smtClean="0">
                <a:solidFill>
                  <a:srgbClr val="EB9F15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4-1  </a:t>
            </a:r>
            <a:r>
              <a:rPr lang="ko-KR" altLang="en-US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기울기 </a:t>
            </a:r>
            <a:r>
              <a:rPr lang="en-US" altLang="ko-KR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a</a:t>
            </a:r>
            <a:r>
              <a:rPr lang="ko-KR" altLang="en-US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와 오차와의 관계</a:t>
            </a:r>
            <a:r>
              <a:rPr lang="en-US" altLang="ko-KR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적절한 기울기를 찾았을 때 오차가 최소화된다</a:t>
            </a:r>
            <a:r>
              <a:rPr lang="en-US" altLang="ko-KR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713546" y="2688116"/>
            <a:ext cx="3843908" cy="33196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11" name="개체 10"/>
          <p:cNvGraphicFramePr>
            <a:graphicFrameLocks noChangeAspect="1"/>
          </p:cNvGraphicFramePr>
          <p:nvPr/>
        </p:nvGraphicFramePr>
        <p:xfrm>
          <a:off x="4508500" y="3359150"/>
          <a:ext cx="1270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30" name="수식" r:id="rId5" imgW="126720" imgH="139680" progId="Equation.3">
                  <p:embed/>
                </p:oleObj>
              </mc:Choice>
              <mc:Fallback>
                <p:oleObj name="수식" r:id="rId5" imgW="126720" imgH="13968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08500" y="3359150"/>
                        <a:ext cx="1270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10005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ko-KR" altLang="en-US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둘째 마당</a:t>
            </a:r>
            <a:r>
              <a:rPr lang="en-US" altLang="ko-KR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5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딥러닝의</a:t>
            </a:r>
            <a:r>
              <a:rPr lang="ko-KR" altLang="en-US" sz="15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동작 원리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78070" y="607620"/>
            <a:ext cx="7297006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 </a:t>
            </a:r>
            <a:r>
              <a:rPr lang="ko-KR" altLang="en-US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오차 수정하기</a:t>
            </a:r>
            <a:r>
              <a:rPr lang="en-US" altLang="ko-KR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경사 </a:t>
            </a:r>
            <a:r>
              <a:rPr lang="ko-KR" altLang="en-US" sz="24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하강법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507895" y="1543168"/>
            <a:ext cx="7425143" cy="2377574"/>
            <a:chOff x="507895" y="1543168"/>
            <a:chExt cx="7425143" cy="2377574"/>
          </a:xfrm>
        </p:grpSpPr>
        <p:sp>
          <p:nvSpPr>
            <p:cNvPr id="7" name="Rectangle 6"/>
            <p:cNvSpPr/>
            <p:nvPr/>
          </p:nvSpPr>
          <p:spPr>
            <a:xfrm>
              <a:off x="507895" y="1543168"/>
              <a:ext cx="7425143" cy="237757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lnSpc>
                  <a:spcPct val="165000"/>
                </a:lnSpc>
                <a:buClr>
                  <a:srgbClr val="F6CC2C"/>
                </a:buClr>
                <a:buFont typeface="Wingdings" panose="05000000000000000000" pitchFamily="2" charset="2"/>
                <a:buChar char="§"/>
              </a:pPr>
              <a:r>
                <a:rPr lang="ko-KR" altLang="en-US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컴퓨터를 이용해 </a:t>
              </a:r>
              <a:r>
                <a:rPr lang="en-US" altLang="ko-KR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   </a:t>
              </a:r>
              <a:r>
                <a:rPr lang="ko-KR" altLang="en-US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의 값을 구하려면 임의의 한 점</a:t>
              </a:r>
              <a:r>
                <a:rPr lang="en-US" altLang="ko-KR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(    )</a:t>
              </a:r>
              <a:r>
                <a:rPr lang="ko-KR" altLang="en-US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을 찍고 이 점을 </a:t>
              </a:r>
              <a:r>
                <a:rPr lang="en-US" altLang="ko-KR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   </a:t>
              </a:r>
              <a:r>
                <a:rPr lang="ko-KR" altLang="en-US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에 가까운 쪽으로 점점 이동</a:t>
              </a:r>
              <a:r>
                <a:rPr lang="en-US" altLang="ko-KR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(                           )</a:t>
              </a:r>
              <a:r>
                <a:rPr lang="ko-KR" altLang="en-US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시키는 과정이 필요함</a:t>
              </a:r>
              <a:endPara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marL="285750" indent="-285750">
                <a:lnSpc>
                  <a:spcPct val="165000"/>
                </a:lnSpc>
                <a:buClr>
                  <a:srgbClr val="F6CC2C"/>
                </a:buClr>
                <a:buFont typeface="Wingdings" panose="05000000000000000000" pitchFamily="2" charset="2"/>
                <a:buChar char="§"/>
              </a:pPr>
              <a:r>
                <a:rPr lang="ko-KR" altLang="en-US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경사 </a:t>
              </a:r>
              <a:r>
                <a:rPr lang="ko-KR" altLang="en-US" dirty="0" err="1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하강법</a:t>
              </a:r>
              <a:r>
                <a:rPr lang="en-US" altLang="ko-KR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( gradient descent) :</a:t>
              </a:r>
            </a:p>
            <a:p>
              <a:pPr marL="285750" indent="-285750">
                <a:lnSpc>
                  <a:spcPct val="165000"/>
                </a:lnSpc>
                <a:buClr>
                  <a:srgbClr val="F6CC2C"/>
                </a:buClr>
              </a:pPr>
              <a:r>
                <a:rPr lang="ko-KR" altLang="en-US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    그래프에서 오차를 비교하여 가장 작은 방향으로 이동시키는 방법이 있는데 바로 미분 기울기를 이용</a:t>
              </a:r>
              <a:endPara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pic>
          <p:nvPicPr>
            <p:cNvPr id="2053" name="Picture 5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995759" y="2206073"/>
              <a:ext cx="1524978" cy="1961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aphicFrame>
          <p:nvGraphicFramePr>
            <p:cNvPr id="20483" name="Object 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003316466"/>
                </p:ext>
              </p:extLst>
            </p:nvPr>
          </p:nvGraphicFramePr>
          <p:xfrm>
            <a:off x="2637882" y="1720768"/>
            <a:ext cx="313210" cy="26502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603" name="수식" r:id="rId5" imgW="164880" imgH="139680" progId="Equation.3">
                    <p:embed/>
                  </p:oleObj>
                </mc:Choice>
                <mc:Fallback>
                  <p:oleObj name="수식" r:id="rId5" imgW="164880" imgH="139680" progId="Equation.3">
                    <p:embed/>
                    <p:pic>
                      <p:nvPicPr>
                        <p:cNvPr id="0" name="Picture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37882" y="1720768"/>
                          <a:ext cx="313210" cy="26502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0484" name="Object 4"/>
            <p:cNvGraphicFramePr>
              <a:graphicFrameLocks noChangeAspect="1"/>
            </p:cNvGraphicFramePr>
            <p:nvPr/>
          </p:nvGraphicFramePr>
          <p:xfrm>
            <a:off x="7259852" y="1722266"/>
            <a:ext cx="312738" cy="2635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604" name="수식" r:id="rId7" imgW="164880" imgH="139680" progId="Equation.3">
                    <p:embed/>
                  </p:oleObj>
                </mc:Choice>
                <mc:Fallback>
                  <p:oleObj name="수식" r:id="rId7" imgW="164880" imgH="139680" progId="Equation.3">
                    <p:embed/>
                    <p:pic>
                      <p:nvPicPr>
                        <p:cNvPr id="0" name="Picture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259852" y="1722266"/>
                          <a:ext cx="312738" cy="2635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0485" name="Object 5"/>
            <p:cNvGraphicFramePr>
              <a:graphicFrameLocks noChangeAspect="1"/>
            </p:cNvGraphicFramePr>
            <p:nvPr/>
          </p:nvGraphicFramePr>
          <p:xfrm>
            <a:off x="5517291" y="1745735"/>
            <a:ext cx="240957" cy="22087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605" name="수식" r:id="rId8" imgW="152280" imgH="139680" progId="Equation.3">
                    <p:embed/>
                  </p:oleObj>
                </mc:Choice>
                <mc:Fallback>
                  <p:oleObj name="수식" r:id="rId8" imgW="152280" imgH="139680" progId="Equation.3">
                    <p:embed/>
                    <p:pic>
                      <p:nvPicPr>
                        <p:cNvPr id="0" name="Picture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517291" y="1745735"/>
                          <a:ext cx="240957" cy="22087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2310005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05119" y="-18854"/>
            <a:ext cx="6400800" cy="431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ko-KR" altLang="en-US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둘째 마당</a:t>
            </a:r>
            <a:r>
              <a:rPr lang="en-US" altLang="ko-KR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5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딥러닝의</a:t>
            </a:r>
            <a:r>
              <a:rPr lang="ko-KR" altLang="en-US" sz="15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동작 원리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78070" y="607620"/>
            <a:ext cx="7297006" cy="634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 | </a:t>
            </a:r>
            <a:r>
              <a:rPr lang="ko-KR" altLang="en-US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경사 하강법의 개요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70809" y="1723387"/>
            <a:ext cx="799896" cy="3906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TextBox 13"/>
          <p:cNvSpPr txBox="1"/>
          <p:nvPr/>
        </p:nvSpPr>
        <p:spPr>
          <a:xfrm>
            <a:off x="597875" y="6020975"/>
            <a:ext cx="4863811" cy="447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65000"/>
              </a:lnSpc>
              <a:buClr>
                <a:srgbClr val="F6CC2C"/>
              </a:buClr>
            </a:pPr>
            <a:r>
              <a:rPr lang="ko-KR" altLang="en-US" sz="1400" b="1" dirty="0" smtClean="0">
                <a:solidFill>
                  <a:srgbClr val="EB9F15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그림 </a:t>
            </a:r>
            <a:r>
              <a:rPr lang="en-US" altLang="ko-KR" sz="1400" b="1" dirty="0" smtClean="0">
                <a:solidFill>
                  <a:srgbClr val="EB9F15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4-2  </a:t>
            </a:r>
            <a:r>
              <a:rPr lang="ko-KR" altLang="en-US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순간 기울기가 </a:t>
            </a:r>
            <a:r>
              <a:rPr lang="en-US" altLang="ko-KR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0</a:t>
            </a:r>
            <a:r>
              <a:rPr lang="ko-KR" altLang="en-US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인 점이 곧 우리가 찾는 최솟값 </a:t>
            </a:r>
            <a:r>
              <a:rPr lang="en-US" altLang="ko-KR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m</a:t>
            </a:r>
            <a:r>
              <a:rPr lang="ko-KR" altLang="en-US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이다</a:t>
            </a:r>
            <a:r>
              <a:rPr lang="en-US" altLang="ko-KR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670705" y="2706501"/>
            <a:ext cx="3960366" cy="34001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3" name="그룹 22"/>
          <p:cNvGrpSpPr/>
          <p:nvPr/>
        </p:nvGrpSpPr>
        <p:grpSpPr>
          <a:xfrm>
            <a:off x="507895" y="1551397"/>
            <a:ext cx="7688754" cy="1947453"/>
            <a:chOff x="507895" y="1551397"/>
            <a:chExt cx="7688754" cy="1947453"/>
          </a:xfrm>
        </p:grpSpPr>
        <p:sp>
          <p:nvSpPr>
            <p:cNvPr id="6" name="Rectangle 6"/>
            <p:cNvSpPr/>
            <p:nvPr/>
          </p:nvSpPr>
          <p:spPr>
            <a:xfrm>
              <a:off x="507895" y="1551397"/>
              <a:ext cx="7688754" cy="10064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lnSpc>
                  <a:spcPct val="165000"/>
                </a:lnSpc>
                <a:buClr>
                  <a:srgbClr val="F6CC2C"/>
                </a:buClr>
                <a:buFont typeface="Wingdings" panose="05000000000000000000" pitchFamily="2" charset="2"/>
                <a:buChar char="§"/>
              </a:pPr>
              <a:r>
                <a:rPr lang="ko-KR" altLang="en-US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              그래프에서 </a:t>
              </a:r>
              <a:r>
                <a:rPr lang="en-US" altLang="ko-KR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  </a:t>
              </a:r>
              <a:r>
                <a:rPr lang="ko-KR" altLang="en-US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에 다음과 같이     </a:t>
              </a:r>
              <a:r>
                <a:rPr lang="en-US" altLang="ko-KR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    </a:t>
              </a:r>
              <a:r>
                <a:rPr lang="ko-KR" altLang="en-US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그리고 </a:t>
              </a:r>
              <a:r>
                <a:rPr lang="en-US" altLang="ko-KR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   </a:t>
              </a:r>
              <a:r>
                <a:rPr lang="ko-KR" altLang="en-US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을 대입하여 그 자리에서 미분하면 그림 </a:t>
              </a:r>
              <a:r>
                <a:rPr lang="en-US" altLang="ko-KR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4-2</a:t>
              </a:r>
              <a:r>
                <a:rPr lang="ko-KR" altLang="en-US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처럼 각 점에서의 순간 기울기가 그려짐</a:t>
              </a:r>
              <a:endPara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graphicFrame>
          <p:nvGraphicFramePr>
            <p:cNvPr id="11" name="개체 10"/>
            <p:cNvGraphicFramePr>
              <a:graphicFrameLocks noChangeAspect="1"/>
            </p:cNvGraphicFramePr>
            <p:nvPr/>
          </p:nvGraphicFramePr>
          <p:xfrm>
            <a:off x="4489450" y="3359150"/>
            <a:ext cx="165100" cy="1397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710" name="수식" r:id="rId6" imgW="164880" imgH="139680" progId="Equation.3">
                    <p:embed/>
                  </p:oleObj>
                </mc:Choice>
                <mc:Fallback>
                  <p:oleObj name="수식" r:id="rId6" imgW="164880" imgH="139680" progId="Equation.3">
                    <p:embed/>
                    <p:pic>
                      <p:nvPicPr>
                        <p:cNvPr id="0" name="Picture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489450" y="3359150"/>
                          <a:ext cx="165100" cy="1397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1507" name="Object 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320879756"/>
                </p:ext>
              </p:extLst>
            </p:nvPr>
          </p:nvGraphicFramePr>
          <p:xfrm>
            <a:off x="3272784" y="1681248"/>
            <a:ext cx="279524" cy="30747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711" name="수식" r:id="rId8" imgW="126720" imgH="139680" progId="Equation.3">
                    <p:embed/>
                  </p:oleObj>
                </mc:Choice>
                <mc:Fallback>
                  <p:oleObj name="수식" r:id="rId8" imgW="126720" imgH="139680" progId="Equation.3">
                    <p:embed/>
                    <p:pic>
                      <p:nvPicPr>
                        <p:cNvPr id="0" name="Picture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72784" y="1681248"/>
                          <a:ext cx="279524" cy="30747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1508" name="Object 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10418347"/>
                </p:ext>
              </p:extLst>
            </p:nvPr>
          </p:nvGraphicFramePr>
          <p:xfrm>
            <a:off x="5167329" y="1700072"/>
            <a:ext cx="294357" cy="26982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712" name="수식" r:id="rId10" imgW="152280" imgH="139680" progId="Equation.3">
                    <p:embed/>
                  </p:oleObj>
                </mc:Choice>
                <mc:Fallback>
                  <p:oleObj name="수식" r:id="rId10" imgW="152280" imgH="139680" progId="Equation.3">
                    <p:embed/>
                    <p:pic>
                      <p:nvPicPr>
                        <p:cNvPr id="0" name="Picture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167329" y="1700072"/>
                          <a:ext cx="294357" cy="26982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1510" name="Object 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06733370"/>
                </p:ext>
              </p:extLst>
            </p:nvPr>
          </p:nvGraphicFramePr>
          <p:xfrm>
            <a:off x="6756632" y="1700072"/>
            <a:ext cx="298574" cy="2526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713" name="수식" r:id="rId12" imgW="164880" imgH="139680" progId="Equation.3">
                    <p:embed/>
                  </p:oleObj>
                </mc:Choice>
                <mc:Fallback>
                  <p:oleObj name="수식" r:id="rId12" imgW="164880" imgH="139680" progId="Equation.3">
                    <p:embed/>
                    <p:pic>
                      <p:nvPicPr>
                        <p:cNvPr id="0" name="Picture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756632" y="1700072"/>
                          <a:ext cx="298574" cy="25264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2" name="Object 3"/>
            <p:cNvGraphicFramePr>
              <a:graphicFrameLocks noChangeAspect="1"/>
            </p:cNvGraphicFramePr>
            <p:nvPr/>
          </p:nvGraphicFramePr>
          <p:xfrm>
            <a:off x="5659223" y="1736296"/>
            <a:ext cx="313210" cy="26502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714" name="수식" r:id="rId14" imgW="164880" imgH="139680" progId="Equation.3">
                    <p:embed/>
                  </p:oleObj>
                </mc:Choice>
                <mc:Fallback>
                  <p:oleObj name="수식" r:id="rId14" imgW="164880" imgH="139680" progId="Equation.3">
                    <p:embed/>
                    <p:pic>
                      <p:nvPicPr>
                        <p:cNvPr id="0" name="Picture 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659223" y="1736296"/>
                          <a:ext cx="313210" cy="26502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1976896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05119" y="-18854"/>
            <a:ext cx="6400800" cy="431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ko-KR" altLang="en-US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둘째 마당</a:t>
            </a:r>
            <a:r>
              <a:rPr lang="en-US" altLang="ko-KR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5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딥러닝의</a:t>
            </a:r>
            <a:r>
              <a:rPr lang="ko-KR" altLang="en-US" sz="15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동작 원리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78070" y="607620"/>
            <a:ext cx="7297006" cy="634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 | </a:t>
            </a:r>
            <a:r>
              <a:rPr lang="ko-KR" altLang="en-US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경사 하강법의 개요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Rectangle 6"/>
          <p:cNvSpPr/>
          <p:nvPr/>
        </p:nvSpPr>
        <p:spPr>
          <a:xfrm>
            <a:off x="507895" y="1551397"/>
            <a:ext cx="7688754" cy="28346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65000"/>
              </a:lnSpc>
              <a:buClr>
                <a:srgbClr val="F6CC2C"/>
              </a:buClr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여기서 </a:t>
            </a:r>
            <a:r>
              <a:rPr lang="ko-KR" altLang="en-US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눈여겨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봐야 할 것은 우리가 찾는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최솟값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m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에서의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순간 기울기임</a:t>
            </a:r>
          </a:p>
          <a:p>
            <a:pPr marL="285750" indent="-285750">
              <a:lnSpc>
                <a:spcPct val="165000"/>
              </a:lnSpc>
              <a:buClr>
                <a:srgbClr val="F6CC2C"/>
              </a:buClr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그래프가 이차 함수 포물선이므로 </a:t>
            </a:r>
            <a:r>
              <a:rPr lang="ko-KR" altLang="en-US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꼭짓점의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기울기는 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x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축과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평행한 선이 됨</a:t>
            </a:r>
          </a:p>
          <a:p>
            <a:pPr marL="285750" indent="-285750">
              <a:lnSpc>
                <a:spcPct val="165000"/>
              </a:lnSpc>
              <a:buClr>
                <a:srgbClr val="F6CC2C"/>
              </a:buClr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즉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기울기가 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0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임</a:t>
            </a:r>
            <a:endParaRPr lang="en-US" altLang="ko-KR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65000"/>
              </a:lnSpc>
              <a:buClr>
                <a:srgbClr val="F6CC2C"/>
              </a:buClr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우리가 할 일은 ‘미분 값이 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0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인 지점’을 찾는 것이 됨</a:t>
            </a:r>
            <a:endParaRPr lang="en-US" altLang="ko-KR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19" name="그룹 18"/>
          <p:cNvGrpSpPr/>
          <p:nvPr/>
        </p:nvGrpSpPr>
        <p:grpSpPr>
          <a:xfrm>
            <a:off x="824981" y="4306389"/>
            <a:ext cx="7865870" cy="1920526"/>
            <a:chOff x="824981" y="4306389"/>
            <a:chExt cx="7865870" cy="1920526"/>
          </a:xfrm>
        </p:grpSpPr>
        <p:sp>
          <p:nvSpPr>
            <p:cNvPr id="13" name="Rectangle 6"/>
            <p:cNvSpPr/>
            <p:nvPr/>
          </p:nvSpPr>
          <p:spPr>
            <a:xfrm>
              <a:off x="824981" y="4306389"/>
              <a:ext cx="7865870" cy="192052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lnSpc>
                  <a:spcPct val="165000"/>
                </a:lnSpc>
                <a:buClr>
                  <a:srgbClr val="F6CC2C"/>
                </a:buClr>
              </a:pPr>
              <a:r>
                <a:rPr lang="en-US" altLang="ko-KR" b="1" dirty="0" smtClean="0">
                  <a:solidFill>
                    <a:schemeClr val="accent1">
                      <a:lumMod val="7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1 |</a:t>
              </a:r>
              <a:r>
                <a:rPr lang="en-US" altLang="ko-KR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    </a:t>
              </a:r>
              <a:r>
                <a:rPr lang="ko-KR" altLang="en-US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에서 미분을 구함</a:t>
              </a:r>
            </a:p>
            <a:p>
              <a:pPr marL="285750" indent="-285750">
                <a:lnSpc>
                  <a:spcPct val="165000"/>
                </a:lnSpc>
                <a:buClr>
                  <a:srgbClr val="F6CC2C"/>
                </a:buClr>
              </a:pPr>
              <a:r>
                <a:rPr lang="en-US" altLang="ko-KR" b="1" dirty="0" smtClean="0">
                  <a:solidFill>
                    <a:schemeClr val="accent1">
                      <a:lumMod val="7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2 | </a:t>
              </a:r>
              <a:r>
                <a:rPr lang="ko-KR" altLang="en-US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구해진 기울기의 반대 방향</a:t>
              </a:r>
              <a:r>
                <a:rPr lang="en-US" altLang="ko-KR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(</a:t>
              </a:r>
              <a:r>
                <a:rPr lang="ko-KR" altLang="en-US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기울기가 </a:t>
              </a:r>
              <a:r>
                <a:rPr lang="en-US" altLang="ko-KR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+</a:t>
              </a:r>
              <a:r>
                <a:rPr lang="ko-KR" altLang="en-US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면 음의 방향</a:t>
              </a:r>
              <a:r>
                <a:rPr lang="en-US" altLang="ko-KR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-</a:t>
              </a:r>
              <a:r>
                <a:rPr lang="ko-KR" altLang="en-US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면 양의 방향</a:t>
              </a:r>
              <a:r>
                <a:rPr lang="en-US" altLang="ko-KR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)</a:t>
              </a:r>
              <a:r>
                <a:rPr lang="ko-KR" altLang="en-US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으로 얼마간 이동시킨      에서 미분을 구함</a:t>
              </a:r>
              <a:r>
                <a:rPr lang="en-US" altLang="ko-KR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(</a:t>
              </a:r>
              <a:r>
                <a:rPr lang="ko-KR" altLang="en-US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그림 </a:t>
              </a:r>
              <a:r>
                <a:rPr lang="en-US" altLang="ko-KR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4-3 </a:t>
              </a:r>
              <a:r>
                <a:rPr lang="ko-KR" altLang="en-US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참조</a:t>
              </a:r>
              <a:r>
                <a:rPr lang="en-US" altLang="ko-KR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).</a:t>
              </a:r>
            </a:p>
            <a:p>
              <a:pPr marL="285750" indent="-285750">
                <a:lnSpc>
                  <a:spcPct val="165000"/>
                </a:lnSpc>
                <a:buClr>
                  <a:srgbClr val="F6CC2C"/>
                </a:buClr>
              </a:pPr>
              <a:r>
                <a:rPr lang="en-US" altLang="ko-KR" b="1" dirty="0" smtClean="0">
                  <a:solidFill>
                    <a:schemeClr val="accent1">
                      <a:lumMod val="7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3 | </a:t>
              </a:r>
              <a:r>
                <a:rPr lang="ko-KR" altLang="en-US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위에서 구한 미분 값이 </a:t>
              </a:r>
              <a:r>
                <a:rPr lang="en-US" altLang="ko-KR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0</a:t>
              </a:r>
              <a:r>
                <a:rPr lang="ko-KR" altLang="en-US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이 아니면 위 과정을 반복함</a:t>
              </a:r>
              <a:endPara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graphicFrame>
          <p:nvGraphicFramePr>
            <p:cNvPr id="16" name="Object 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574550334"/>
                </p:ext>
              </p:extLst>
            </p:nvPr>
          </p:nvGraphicFramePr>
          <p:xfrm>
            <a:off x="1383618" y="4522363"/>
            <a:ext cx="294357" cy="26982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651" name="수식" r:id="rId4" imgW="152280" imgH="139680" progId="Equation.3">
                    <p:embed/>
                  </p:oleObj>
                </mc:Choice>
                <mc:Fallback>
                  <p:oleObj name="수식" r:id="rId4" imgW="152280" imgH="139680" progId="Equation.3">
                    <p:embed/>
                    <p:pic>
                      <p:nvPicPr>
                        <p:cNvPr id="0" name="Picture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83618" y="4522363"/>
                          <a:ext cx="294357" cy="26982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7" name="Object 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272399458"/>
                </p:ext>
              </p:extLst>
            </p:nvPr>
          </p:nvGraphicFramePr>
          <p:xfrm>
            <a:off x="3347690" y="5398678"/>
            <a:ext cx="298574" cy="2526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652" name="수식" r:id="rId6" imgW="164880" imgH="139680" progId="Equation.3">
                    <p:embed/>
                  </p:oleObj>
                </mc:Choice>
                <mc:Fallback>
                  <p:oleObj name="수식" r:id="rId6" imgW="164880" imgH="139680" progId="Equation.3">
                    <p:embed/>
                    <p:pic>
                      <p:nvPicPr>
                        <p:cNvPr id="0" name="Picture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47690" y="5398678"/>
                          <a:ext cx="298574" cy="25264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1976896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05119" y="-18854"/>
            <a:ext cx="6400800" cy="431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ko-KR" altLang="en-US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둘째 마당</a:t>
            </a:r>
            <a:r>
              <a:rPr lang="en-US" altLang="ko-KR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5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딥러닝의</a:t>
            </a:r>
            <a:r>
              <a:rPr lang="ko-KR" altLang="en-US" sz="15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동작 원리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78070" y="607620"/>
            <a:ext cx="7297006" cy="634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 | </a:t>
            </a:r>
            <a:r>
              <a:rPr lang="ko-KR" altLang="en-US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경사 하강법의 개요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97877" y="5913881"/>
            <a:ext cx="2870254" cy="447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65000"/>
              </a:lnSpc>
              <a:buClr>
                <a:srgbClr val="F6CC2C"/>
              </a:buClr>
            </a:pPr>
            <a:r>
              <a:rPr lang="ko-KR" altLang="en-US" sz="1400" b="1" dirty="0" smtClean="0">
                <a:solidFill>
                  <a:srgbClr val="EB9F15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그림 </a:t>
            </a:r>
            <a:r>
              <a:rPr lang="en-US" altLang="ko-KR" sz="1400" b="1" dirty="0" smtClean="0">
                <a:solidFill>
                  <a:srgbClr val="EB9F15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4-3  </a:t>
            </a:r>
            <a:r>
              <a:rPr lang="ko-KR" altLang="en-US" sz="14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최솟점</a:t>
            </a:r>
            <a:r>
              <a:rPr lang="ko-KR" altLang="en-US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m</a:t>
            </a:r>
            <a:r>
              <a:rPr lang="ko-KR" altLang="en-US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을 찾아가는 과정</a:t>
            </a:r>
            <a:endParaRPr lang="en-US" altLang="ko-KR" sz="14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78305" y="2180150"/>
            <a:ext cx="4108683" cy="37304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6"/>
          <p:cNvSpPr/>
          <p:nvPr/>
        </p:nvSpPr>
        <p:spPr>
          <a:xfrm>
            <a:off x="499657" y="1551397"/>
            <a:ext cx="7688754" cy="5493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65000"/>
              </a:lnSpc>
              <a:buClr>
                <a:srgbClr val="F6CC2C"/>
              </a:buClr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그림 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4-3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처럼 기울기가 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0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인 한 점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( 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m 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으로 수렴함</a:t>
            </a:r>
            <a:endParaRPr lang="en-US" altLang="ko-KR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76896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05119" y="-18854"/>
            <a:ext cx="6400800" cy="431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ko-KR" altLang="en-US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둘째 마당</a:t>
            </a:r>
            <a:r>
              <a:rPr lang="en-US" altLang="ko-KR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5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딥러닝의</a:t>
            </a:r>
            <a:r>
              <a:rPr lang="ko-KR" altLang="en-US" sz="15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동작 원리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78070" y="607620"/>
            <a:ext cx="7297006" cy="634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 | </a:t>
            </a:r>
            <a:r>
              <a:rPr lang="ko-KR" altLang="en-US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경사 하강법의 개요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Rectangle 6"/>
          <p:cNvSpPr/>
          <p:nvPr/>
        </p:nvSpPr>
        <p:spPr>
          <a:xfrm>
            <a:off x="507895" y="1551397"/>
            <a:ext cx="7688754" cy="14634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65000"/>
              </a:lnSpc>
              <a:buClr>
                <a:srgbClr val="F6CC2C"/>
              </a:buClr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경사 </a:t>
            </a:r>
            <a:r>
              <a:rPr lang="ko-KR" altLang="en-US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하강법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</a:p>
          <a:p>
            <a:pPr marL="285750" indent="-285750">
              <a:lnSpc>
                <a:spcPct val="165000"/>
              </a:lnSpc>
              <a:buClr>
                <a:srgbClr val="F6CC2C"/>
              </a:buClr>
            </a:pP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이렇게 반복적으로 기울기 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a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변화시켜서 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m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값을 찾아내는 방법을 말함</a:t>
            </a:r>
            <a:endParaRPr lang="en-US" altLang="ko-KR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76896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05119" y="-18854"/>
            <a:ext cx="6400800" cy="431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ko-KR" altLang="en-US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둘째 마당</a:t>
            </a:r>
            <a:r>
              <a:rPr lang="en-US" altLang="ko-KR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5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딥러닝의</a:t>
            </a:r>
            <a:r>
              <a:rPr lang="ko-KR" altLang="en-US" sz="15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동작 원리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78070" y="607620"/>
            <a:ext cx="7297006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 | </a:t>
            </a:r>
            <a:r>
              <a:rPr lang="ko-KR" altLang="en-US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학습률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97876" y="6161015"/>
            <a:ext cx="5489886" cy="447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65000"/>
              </a:lnSpc>
              <a:buClr>
                <a:srgbClr val="F6CC2C"/>
              </a:buClr>
            </a:pPr>
            <a:r>
              <a:rPr lang="ko-KR" altLang="en-US" sz="1400" b="1" dirty="0" smtClean="0">
                <a:solidFill>
                  <a:srgbClr val="EB9F15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그림 </a:t>
            </a:r>
            <a:r>
              <a:rPr lang="en-US" altLang="ko-KR" sz="1400" b="1" dirty="0" smtClean="0">
                <a:solidFill>
                  <a:srgbClr val="EB9F15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4-4  </a:t>
            </a:r>
            <a:r>
              <a:rPr lang="ko-KR" altLang="en-US" sz="14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학습률을</a:t>
            </a:r>
            <a:r>
              <a:rPr lang="ko-KR" altLang="en-US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너무 크게 잡으면 한 점으로 수렴하지 않고 발산한다</a:t>
            </a:r>
            <a:r>
              <a:rPr lang="en-US" altLang="ko-KR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65090" y="2695963"/>
            <a:ext cx="3756134" cy="34650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6"/>
          <p:cNvSpPr/>
          <p:nvPr/>
        </p:nvSpPr>
        <p:spPr>
          <a:xfrm>
            <a:off x="507895" y="1551397"/>
            <a:ext cx="7688754" cy="14634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65000"/>
              </a:lnSpc>
              <a:buClr>
                <a:srgbClr val="F6CC2C"/>
              </a:buClr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기울기의 부호를 바꿔 이동시킬 때 적절한 거리를 찾지 못해 너무 멀리 이동시키면 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a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값이 한 점으로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모이지 않고 그림 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4-4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처럼 위로 치솟아 버림</a:t>
            </a:r>
            <a:endParaRPr lang="en-US" altLang="ko-KR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76896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05119" y="-18854"/>
            <a:ext cx="6400800" cy="431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ko-KR" altLang="en-US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둘째 마당</a:t>
            </a:r>
            <a:r>
              <a:rPr lang="en-US" altLang="ko-KR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5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딥러닝의</a:t>
            </a:r>
            <a:r>
              <a:rPr lang="ko-KR" altLang="en-US" sz="15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동작 원리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78070" y="607620"/>
            <a:ext cx="7297006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 | </a:t>
            </a:r>
            <a:r>
              <a:rPr lang="ko-KR" altLang="en-US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학습률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Rectangle 6"/>
          <p:cNvSpPr/>
          <p:nvPr/>
        </p:nvSpPr>
        <p:spPr>
          <a:xfrm>
            <a:off x="507894" y="1551397"/>
            <a:ext cx="7828797" cy="1920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65000"/>
              </a:lnSpc>
              <a:buClr>
                <a:srgbClr val="F6CC2C"/>
              </a:buClr>
              <a:buFont typeface="Wingdings" panose="05000000000000000000" pitchFamily="2" charset="2"/>
              <a:buChar char="§"/>
            </a:pPr>
            <a:r>
              <a:rPr lang="ko-KR" altLang="en-US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학습률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:</a:t>
            </a:r>
          </a:p>
          <a:p>
            <a:pPr marL="285750" indent="-285750">
              <a:lnSpc>
                <a:spcPct val="165000"/>
              </a:lnSpc>
              <a:buClr>
                <a:srgbClr val="F6CC2C"/>
              </a:buClr>
            </a:pP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어느 만큼 이동시킬지를 신중히 결정해야 하는데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이때 이동 거리를 정해주는 것</a:t>
            </a:r>
            <a:endParaRPr lang="en-US" altLang="ko-KR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65000"/>
              </a:lnSpc>
              <a:buClr>
                <a:srgbClr val="F6CC2C"/>
              </a:buClr>
              <a:buFont typeface="Wingdings" panose="05000000000000000000" pitchFamily="2" charset="2"/>
              <a:buChar char="§"/>
            </a:pPr>
            <a:r>
              <a:rPr lang="ko-KR" altLang="en-US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딥러닝에서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학습률의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값을 적절히 바꾸면서 최적의 </a:t>
            </a:r>
            <a:r>
              <a:rPr lang="ko-KR" altLang="en-US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학습률을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찾는 것은 중요한 최적화 과정 중 하나임</a:t>
            </a:r>
            <a:endParaRPr lang="en-US" altLang="ko-KR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76896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05119" y="-18854"/>
            <a:ext cx="6400800" cy="431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ko-KR" altLang="en-US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둘째 마당</a:t>
            </a:r>
            <a:r>
              <a:rPr lang="en-US" altLang="ko-KR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5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딥러닝의</a:t>
            </a:r>
            <a:r>
              <a:rPr lang="ko-KR" altLang="en-US" sz="15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동작 원리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78070" y="607620"/>
            <a:ext cx="7297006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 | </a:t>
            </a:r>
            <a:r>
              <a:rPr lang="ko-KR" altLang="en-US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학습률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666144" y="1579525"/>
            <a:ext cx="8039113" cy="3291670"/>
            <a:chOff x="666144" y="1579525"/>
            <a:chExt cx="8039113" cy="3291670"/>
          </a:xfrm>
        </p:grpSpPr>
        <p:sp>
          <p:nvSpPr>
            <p:cNvPr id="9" name="TextBox 8"/>
            <p:cNvSpPr txBox="1"/>
            <p:nvPr/>
          </p:nvSpPr>
          <p:spPr>
            <a:xfrm>
              <a:off x="666144" y="1579525"/>
              <a:ext cx="8039113" cy="32916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65000"/>
                </a:lnSpc>
                <a:buClr>
                  <a:srgbClr val="F6CC2C"/>
                </a:buClr>
                <a:buFont typeface="Wingdings" panose="05000000000000000000" pitchFamily="2" charset="2"/>
                <a:buChar char="§"/>
              </a:pPr>
              <a:r>
                <a:rPr lang="ko-KR" altLang="en-US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경사 </a:t>
              </a:r>
              <a:r>
                <a:rPr lang="ko-KR" altLang="en-US" dirty="0" err="1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하강법</a:t>
              </a:r>
              <a:endPara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marL="742950" lvl="1" indent="-285750">
                <a:lnSpc>
                  <a:spcPct val="165000"/>
                </a:lnSpc>
                <a:buClr>
                  <a:srgbClr val="F6CC2C"/>
                </a:buClr>
                <a:buFont typeface="Arial" panose="020B0604020202020204" pitchFamily="34" charset="0"/>
                <a:buChar char="•"/>
              </a:pPr>
              <a:r>
                <a:rPr lang="ko-KR" altLang="en-US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오차의 변화에 따라 이차 함수 그래프를 만들고 적절한 </a:t>
              </a:r>
              <a:r>
                <a:rPr lang="ko-KR" altLang="en-US" dirty="0" err="1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학습률을</a:t>
              </a:r>
              <a:r>
                <a:rPr lang="ko-KR" altLang="en-US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설정해 미분 값이 </a:t>
              </a:r>
              <a:r>
                <a:rPr lang="en-US" altLang="ko-KR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0</a:t>
              </a:r>
              <a:r>
                <a:rPr lang="ko-KR" altLang="en-US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인 지점을 구하는 것</a:t>
              </a:r>
              <a:endPara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marL="742950" lvl="1" indent="-285750">
                <a:lnSpc>
                  <a:spcPct val="165000"/>
                </a:lnSpc>
                <a:buClr>
                  <a:srgbClr val="F6CC2C"/>
                </a:buClr>
                <a:buFont typeface="Arial" panose="020B0604020202020204" pitchFamily="34" charset="0"/>
                <a:buChar char="•"/>
              </a:pPr>
              <a:r>
                <a:rPr lang="ko-KR" altLang="en-US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   절편  </a:t>
              </a:r>
              <a:r>
                <a:rPr lang="en-US" altLang="ko-KR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 </a:t>
              </a:r>
              <a:r>
                <a:rPr lang="ko-KR" altLang="en-US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의 값도 이와 같은 성질을 가지고 있음 </a:t>
              </a:r>
              <a:endPara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marL="742950" lvl="1" indent="-285750">
                <a:lnSpc>
                  <a:spcPct val="165000"/>
                </a:lnSpc>
                <a:buClr>
                  <a:srgbClr val="F6CC2C"/>
                </a:buClr>
                <a:buFont typeface="Arial" panose="020B0604020202020204" pitchFamily="34" charset="0"/>
                <a:buChar char="•"/>
              </a:pPr>
              <a:r>
                <a:rPr lang="ko-KR" altLang="en-US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   값이 너무 크면 오차도 함께 커지고</a:t>
              </a:r>
              <a:r>
                <a:rPr lang="en-US" altLang="ko-KR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</a:t>
              </a:r>
              <a:r>
                <a:rPr lang="ko-KR" altLang="en-US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너무 작아도 오차가 커짐</a:t>
              </a:r>
              <a:endPara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marL="742950" lvl="1" indent="-285750">
                <a:lnSpc>
                  <a:spcPct val="165000"/>
                </a:lnSpc>
                <a:buClr>
                  <a:srgbClr val="F6CC2C"/>
                </a:buClr>
                <a:buFont typeface="Arial" panose="020B0604020202020204" pitchFamily="34" charset="0"/>
                <a:buChar char="•"/>
              </a:pPr>
              <a:r>
                <a:rPr lang="ko-KR" altLang="en-US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최적의 </a:t>
              </a:r>
              <a:r>
                <a:rPr lang="en-US" altLang="ko-KR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   </a:t>
              </a:r>
              <a:r>
                <a:rPr lang="ko-KR" altLang="en-US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값을 구할 때 역시 경사 </a:t>
              </a:r>
              <a:r>
                <a:rPr lang="ko-KR" altLang="en-US" dirty="0" err="1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하강법을</a:t>
              </a:r>
              <a:r>
                <a:rPr lang="ko-KR" altLang="en-US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사용함</a:t>
              </a:r>
              <a:endPara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marL="742950" lvl="1" indent="-285750">
                <a:lnSpc>
                  <a:spcPct val="165000"/>
                </a:lnSpc>
                <a:buClr>
                  <a:srgbClr val="F6CC2C"/>
                </a:buClr>
                <a:buFont typeface="Arial" panose="020B0604020202020204" pitchFamily="34" charset="0"/>
                <a:buChar char="•"/>
              </a:pPr>
              <a:endPara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graphicFrame>
          <p:nvGraphicFramePr>
            <p:cNvPr id="26627" name="Object 3"/>
            <p:cNvGraphicFramePr>
              <a:graphicFrameLocks noChangeAspect="1"/>
            </p:cNvGraphicFramePr>
            <p:nvPr/>
          </p:nvGraphicFramePr>
          <p:xfrm>
            <a:off x="1470626" y="3074845"/>
            <a:ext cx="285874" cy="33785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6788" name="수식" r:id="rId4" imgW="139680" imgH="164880" progId="Equation.3">
                    <p:embed/>
                  </p:oleObj>
                </mc:Choice>
                <mc:Fallback>
                  <p:oleObj name="수식" r:id="rId4" imgW="139680" imgH="164880" progId="Equation.3">
                    <p:embed/>
                    <p:pic>
                      <p:nvPicPr>
                        <p:cNvPr id="0" name="Picture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70626" y="3074845"/>
                          <a:ext cx="285874" cy="33785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6629" name="Object 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159159945"/>
                </p:ext>
              </p:extLst>
            </p:nvPr>
          </p:nvGraphicFramePr>
          <p:xfrm>
            <a:off x="2302390" y="3051282"/>
            <a:ext cx="244733" cy="34262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6789" name="수식" r:id="rId6" imgW="126720" imgH="177480" progId="Equation.3">
                    <p:embed/>
                  </p:oleObj>
                </mc:Choice>
                <mc:Fallback>
                  <p:oleObj name="수식" r:id="rId6" imgW="126720" imgH="177480" progId="Equation.3">
                    <p:embed/>
                    <p:pic>
                      <p:nvPicPr>
                        <p:cNvPr id="0" name="Picture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02390" y="3051282"/>
                          <a:ext cx="244733" cy="34262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6630" name="Object 6"/>
            <p:cNvGraphicFramePr>
              <a:graphicFrameLocks noChangeAspect="1"/>
            </p:cNvGraphicFramePr>
            <p:nvPr/>
          </p:nvGraphicFramePr>
          <p:xfrm>
            <a:off x="1511515" y="3522834"/>
            <a:ext cx="244475" cy="3429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6790" name="수식" r:id="rId8" imgW="126720" imgH="177480" progId="Equation.3">
                    <p:embed/>
                  </p:oleObj>
                </mc:Choice>
                <mc:Fallback>
                  <p:oleObj name="수식" r:id="rId8" imgW="126720" imgH="177480" progId="Equation.3">
                    <p:embed/>
                    <p:pic>
                      <p:nvPicPr>
                        <p:cNvPr id="0" name="Picture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11515" y="3522834"/>
                          <a:ext cx="244475" cy="3429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6631" name="Object 7"/>
            <p:cNvGraphicFramePr>
              <a:graphicFrameLocks noChangeAspect="1"/>
            </p:cNvGraphicFramePr>
            <p:nvPr/>
          </p:nvGraphicFramePr>
          <p:xfrm>
            <a:off x="2180282" y="3977461"/>
            <a:ext cx="244475" cy="3429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6791" name="수식" r:id="rId9" imgW="126720" imgH="177480" progId="Equation.3">
                    <p:embed/>
                  </p:oleObj>
                </mc:Choice>
                <mc:Fallback>
                  <p:oleObj name="수식" r:id="rId9" imgW="126720" imgH="177480" progId="Equation.3">
                    <p:embed/>
                    <p:pic>
                      <p:nvPicPr>
                        <p:cNvPr id="0" name="Picture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180282" y="3977461"/>
                          <a:ext cx="244475" cy="3429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1976896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05119" y="-18854"/>
            <a:ext cx="6400800" cy="431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ko-KR" altLang="en-US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둘째 마당</a:t>
            </a:r>
            <a:r>
              <a:rPr lang="en-US" altLang="ko-KR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5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딥러닝의</a:t>
            </a:r>
            <a:r>
              <a:rPr lang="ko-KR" altLang="en-US" sz="15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동작 원리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78070" y="607620"/>
            <a:ext cx="7297006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 | </a:t>
            </a:r>
            <a:r>
              <a:rPr lang="ko-KR" altLang="en-US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코딩으로 확인하는 경사 </a:t>
            </a:r>
            <a:r>
              <a:rPr lang="ko-KR" altLang="en-US" sz="24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하강법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507895" y="1551397"/>
            <a:ext cx="7458094" cy="3922131"/>
            <a:chOff x="507895" y="1551397"/>
            <a:chExt cx="7458094" cy="3922131"/>
          </a:xfrm>
        </p:grpSpPr>
        <p:sp>
          <p:nvSpPr>
            <p:cNvPr id="6" name="Rectangle 6"/>
            <p:cNvSpPr/>
            <p:nvPr/>
          </p:nvSpPr>
          <p:spPr>
            <a:xfrm>
              <a:off x="507895" y="1551397"/>
              <a:ext cx="7458094" cy="32916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lnSpc>
                  <a:spcPct val="165000"/>
                </a:lnSpc>
                <a:buClr>
                  <a:srgbClr val="F6CC2C"/>
                </a:buClr>
                <a:buFont typeface="Wingdings" panose="05000000000000000000" pitchFamily="2" charset="2"/>
                <a:buChar char="§"/>
              </a:pPr>
              <a:r>
                <a:rPr lang="ko-KR" altLang="en-US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최솟값을 구하기 위해서는 이차 함수에서 미분을 해야 함</a:t>
              </a:r>
              <a:endPara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marL="285750" indent="-285750">
                <a:lnSpc>
                  <a:spcPct val="165000"/>
                </a:lnSpc>
                <a:buClr>
                  <a:srgbClr val="F6CC2C"/>
                </a:buClr>
                <a:buFont typeface="Wingdings" panose="05000000000000000000" pitchFamily="2" charset="2"/>
                <a:buChar char="§"/>
              </a:pPr>
              <a:r>
                <a:rPr lang="ko-KR" altLang="en-US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그 이차 함수는 평균 제곱 오차를 통해 나온다는 것임</a:t>
              </a:r>
              <a:endPara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marL="285750" indent="-285750">
                <a:lnSpc>
                  <a:spcPct val="165000"/>
                </a:lnSpc>
                <a:buClr>
                  <a:srgbClr val="F6CC2C"/>
                </a:buClr>
                <a:buFont typeface="Wingdings" panose="05000000000000000000" pitchFamily="2" charset="2"/>
                <a:buChar char="§"/>
              </a:pPr>
              <a:r>
                <a:rPr lang="ko-KR" altLang="en-US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평균 제곱 오차의 식을 다시 옮겨 보면 다음과 같음</a:t>
              </a:r>
              <a:endPara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marL="285750" indent="-285750">
                <a:lnSpc>
                  <a:spcPct val="165000"/>
                </a:lnSpc>
                <a:buClr>
                  <a:srgbClr val="F6CC2C"/>
                </a:buClr>
                <a:buFont typeface="Wingdings" panose="05000000000000000000" pitchFamily="2" charset="2"/>
                <a:buChar char="§"/>
              </a:pPr>
              <a:endPara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marL="285750" indent="-285750">
                <a:lnSpc>
                  <a:spcPct val="165000"/>
                </a:lnSpc>
                <a:buClr>
                  <a:srgbClr val="F6CC2C"/>
                </a:buClr>
                <a:buFont typeface="Wingdings" panose="05000000000000000000" pitchFamily="2" charset="2"/>
                <a:buChar char="§"/>
              </a:pPr>
              <a:endPara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marL="285750" indent="-285750">
                <a:lnSpc>
                  <a:spcPct val="165000"/>
                </a:lnSpc>
                <a:buClr>
                  <a:srgbClr val="F6CC2C"/>
                </a:buClr>
                <a:buFont typeface="Wingdings" panose="05000000000000000000" pitchFamily="2" charset="2"/>
                <a:buChar char="§"/>
              </a:pPr>
              <a:r>
                <a:rPr lang="ko-KR" altLang="en-US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여기서     은     </a:t>
              </a:r>
              <a:r>
                <a:rPr lang="ko-KR" altLang="en-US" dirty="0" err="1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를</a:t>
              </a:r>
              <a:r>
                <a:rPr lang="ko-KR" altLang="en-US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집어 넣었을 때의 값이므로                           </a:t>
              </a:r>
              <a:r>
                <a:rPr lang="ko-KR" altLang="en-US" dirty="0" err="1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를</a:t>
              </a:r>
              <a:r>
                <a:rPr lang="ko-KR" altLang="en-US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대입하면 다음과 같이 바뀜</a:t>
              </a:r>
              <a:endPara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pic>
          <p:nvPicPr>
            <p:cNvPr id="9218" name="Picture 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807652" y="3064694"/>
              <a:ext cx="2154994" cy="7854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219" name="Picture 3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533783" y="4005063"/>
              <a:ext cx="238702" cy="265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221" name="Picture 5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5081371" y="3981243"/>
              <a:ext cx="1407997" cy="28715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222" name="Picture 6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828761" y="4799582"/>
              <a:ext cx="2881362" cy="6739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aphicFrame>
          <p:nvGraphicFramePr>
            <p:cNvPr id="27650" name="Object 2"/>
            <p:cNvGraphicFramePr>
              <a:graphicFrameLocks noChangeAspect="1"/>
            </p:cNvGraphicFramePr>
            <p:nvPr/>
          </p:nvGraphicFramePr>
          <p:xfrm>
            <a:off x="1989609" y="4012047"/>
            <a:ext cx="285874" cy="28587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7690" name="수식" r:id="rId8" imgW="139680" imgH="139680" progId="Equation.3">
                    <p:embed/>
                  </p:oleObj>
                </mc:Choice>
                <mc:Fallback>
                  <p:oleObj name="수식" r:id="rId8" imgW="139680" imgH="139680" progId="Equation.3">
                    <p:embed/>
                    <p:pic>
                      <p:nvPicPr>
                        <p:cNvPr id="0" name="Picture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89609" y="4012047"/>
                          <a:ext cx="285874" cy="28587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1976896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05119" y="-18854"/>
            <a:ext cx="6400800" cy="431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ko-KR" altLang="en-US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둘째 마당</a:t>
            </a:r>
            <a:r>
              <a:rPr lang="en-US" altLang="ko-KR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5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딥러닝의</a:t>
            </a:r>
            <a:r>
              <a:rPr lang="ko-KR" altLang="en-US" sz="15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동작 원리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78070" y="607620"/>
            <a:ext cx="7297006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 | </a:t>
            </a:r>
            <a:r>
              <a:rPr lang="ko-KR" altLang="en-US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가장 훌륭한 </a:t>
            </a:r>
            <a:r>
              <a:rPr lang="ko-KR" altLang="en-US" sz="24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예측선이란</a:t>
            </a:r>
            <a:r>
              <a:rPr lang="en-US" altLang="ko-KR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?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97876" y="3368384"/>
            <a:ext cx="3430426" cy="447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65000"/>
              </a:lnSpc>
              <a:buClr>
                <a:srgbClr val="F6CC2C"/>
              </a:buClr>
            </a:pPr>
            <a:r>
              <a:rPr lang="ko-KR" altLang="en-US" sz="1400" b="1" dirty="0" smtClean="0">
                <a:solidFill>
                  <a:srgbClr val="EB9F15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표 </a:t>
            </a:r>
            <a:r>
              <a:rPr lang="en-US" altLang="ko-KR" sz="1400" b="1" dirty="0" smtClean="0">
                <a:solidFill>
                  <a:srgbClr val="EB9F15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3-1  </a:t>
            </a:r>
            <a:r>
              <a:rPr lang="ko-KR" altLang="en-US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공부한 시간과 중간고사 성적 데이터</a:t>
            </a:r>
            <a:endParaRPr lang="en-US" altLang="ko-KR" sz="14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4372" y="2142610"/>
            <a:ext cx="7200900" cy="1238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46438" y="4849677"/>
            <a:ext cx="2330856" cy="7458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6"/>
          <p:cNvSpPr/>
          <p:nvPr/>
        </p:nvSpPr>
        <p:spPr>
          <a:xfrm>
            <a:off x="507895" y="1551397"/>
            <a:ext cx="7581662" cy="32916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65000"/>
              </a:lnSpc>
              <a:buClr>
                <a:srgbClr val="F6CC2C"/>
              </a:buClr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우선 독립 변수가 하나뿐인 단순 선형 회귀의 예를 공부해 보자</a:t>
            </a:r>
            <a:endParaRPr lang="en-US" altLang="ko-KR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65000"/>
              </a:lnSpc>
              <a:buClr>
                <a:srgbClr val="F6CC2C"/>
              </a:buClr>
              <a:buFont typeface="Wingdings" panose="05000000000000000000" pitchFamily="2" charset="2"/>
              <a:buChar char="§"/>
            </a:pPr>
            <a:endParaRPr lang="en-US" altLang="ko-KR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65000"/>
              </a:lnSpc>
              <a:buClr>
                <a:srgbClr val="F6CC2C"/>
              </a:buClr>
              <a:buFont typeface="Wingdings" panose="05000000000000000000" pitchFamily="2" charset="2"/>
              <a:buChar char="§"/>
            </a:pPr>
            <a:endParaRPr lang="en-US" altLang="ko-KR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65000"/>
              </a:lnSpc>
              <a:buClr>
                <a:srgbClr val="F6CC2C"/>
              </a:buClr>
              <a:buFont typeface="Wingdings" panose="05000000000000000000" pitchFamily="2" charset="2"/>
              <a:buChar char="§"/>
            </a:pPr>
            <a:endParaRPr lang="en-US" altLang="ko-KR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65000"/>
              </a:lnSpc>
              <a:buClr>
                <a:srgbClr val="F6CC2C"/>
              </a:buClr>
              <a:buFont typeface="Wingdings" panose="05000000000000000000" pitchFamily="2" charset="2"/>
              <a:buChar char="§"/>
            </a:pPr>
            <a:endParaRPr lang="en-US" altLang="ko-KR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65000"/>
              </a:lnSpc>
              <a:buClr>
                <a:srgbClr val="F6CC2C"/>
              </a:buClr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여기서 공부한 시간을  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x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라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하고 성적을 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y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라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할 때 집합 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X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와 집합 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Y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다음과 같이 표현할 수 있음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76896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05119" y="-18854"/>
            <a:ext cx="6400800" cy="431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ko-KR" altLang="en-US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둘째 마당</a:t>
            </a:r>
            <a:r>
              <a:rPr lang="en-US" altLang="ko-KR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5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딥러닝의</a:t>
            </a:r>
            <a:r>
              <a:rPr lang="ko-KR" altLang="en-US" sz="15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동작 원리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78070" y="607620"/>
            <a:ext cx="7297006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 | </a:t>
            </a:r>
            <a:r>
              <a:rPr lang="ko-KR" altLang="en-US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코딩으로 확인하는 경사 </a:t>
            </a:r>
            <a:r>
              <a:rPr lang="ko-KR" altLang="en-US" sz="24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하강법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394683" y="3075129"/>
            <a:ext cx="4621672" cy="12950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8" name="개체 7"/>
          <p:cNvGraphicFramePr>
            <a:graphicFrameLocks noChangeAspect="1"/>
          </p:cNvGraphicFramePr>
          <p:nvPr/>
        </p:nvGraphicFramePr>
        <p:xfrm>
          <a:off x="4508500" y="3340100"/>
          <a:ext cx="1270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62" name="수식" r:id="rId5" imgW="126720" imgH="177480" progId="Equation.3">
                  <p:embed/>
                </p:oleObj>
              </mc:Choice>
              <mc:Fallback>
                <p:oleObj name="수식" r:id="rId5" imgW="126720" imgH="17748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08500" y="3340100"/>
                        <a:ext cx="127000" cy="177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6"/>
          <p:cNvSpPr/>
          <p:nvPr/>
        </p:nvSpPr>
        <p:spPr>
          <a:xfrm>
            <a:off x="507894" y="1551397"/>
            <a:ext cx="7622851" cy="14634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65000"/>
              </a:lnSpc>
              <a:buClr>
                <a:srgbClr val="F6CC2C"/>
              </a:buClr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 값을 미분할 때 우리가 궁금한 것은 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a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와 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b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라는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것에 주의해야 함</a:t>
            </a:r>
          </a:p>
          <a:p>
            <a:pPr marL="285750" indent="-285750">
              <a:lnSpc>
                <a:spcPct val="165000"/>
              </a:lnSpc>
              <a:buClr>
                <a:srgbClr val="F6CC2C"/>
              </a:buClr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식 전체를 미분하는 것이 아니라 필요한 값을 중심으로 미분해야 하기 때문임</a:t>
            </a:r>
            <a:endParaRPr lang="en-US" altLang="ko-KR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76896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05119" y="-18854"/>
            <a:ext cx="6400800" cy="431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ko-KR" altLang="en-US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둘째 마당</a:t>
            </a:r>
            <a:r>
              <a:rPr lang="en-US" altLang="ko-KR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5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딥러닝의</a:t>
            </a:r>
            <a:r>
              <a:rPr lang="ko-KR" altLang="en-US" sz="15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동작 원리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78070" y="607620"/>
            <a:ext cx="7297006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 | </a:t>
            </a:r>
            <a:r>
              <a:rPr lang="ko-KR" altLang="en-US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코딩으로 확인하는 경사 </a:t>
            </a:r>
            <a:r>
              <a:rPr lang="ko-KR" altLang="en-US" sz="24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하강법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7780" y="1630640"/>
            <a:ext cx="7593590" cy="36525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976896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05119" y="-18854"/>
            <a:ext cx="6400800" cy="431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ko-KR" altLang="en-US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둘째 마당</a:t>
            </a:r>
            <a:r>
              <a:rPr lang="en-US" altLang="ko-KR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5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딥러닝의</a:t>
            </a:r>
            <a:r>
              <a:rPr lang="ko-KR" altLang="en-US" sz="15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동작 원리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78070" y="607620"/>
            <a:ext cx="7297006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 | </a:t>
            </a:r>
            <a:r>
              <a:rPr lang="ko-KR" altLang="en-US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코딩으로 확인하는 경사 </a:t>
            </a:r>
            <a:r>
              <a:rPr lang="ko-KR" altLang="en-US" sz="24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하강법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Rectangle 6"/>
          <p:cNvSpPr/>
          <p:nvPr/>
        </p:nvSpPr>
        <p:spPr>
          <a:xfrm>
            <a:off x="507894" y="1551397"/>
            <a:ext cx="7622851" cy="499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65000"/>
              </a:lnSpc>
              <a:buClr>
                <a:srgbClr val="F6CC2C"/>
              </a:buClr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이를 각각 </a:t>
            </a:r>
            <a:r>
              <a:rPr lang="ko-KR" altLang="en-US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파이썬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코드로 바꾸면 다음과 같음</a:t>
            </a:r>
            <a:endParaRPr lang="en-US" altLang="ko-KR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8984" y="2120061"/>
            <a:ext cx="6774861" cy="30310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976896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05119" y="-18854"/>
            <a:ext cx="6400800" cy="431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ko-KR" altLang="en-US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둘째 마당</a:t>
            </a:r>
            <a:r>
              <a:rPr lang="en-US" altLang="ko-KR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5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딥러닝의</a:t>
            </a:r>
            <a:r>
              <a:rPr lang="ko-KR" altLang="en-US" sz="15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동작 원리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78070" y="607620"/>
            <a:ext cx="7297006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 | </a:t>
            </a:r>
            <a:r>
              <a:rPr lang="ko-KR" altLang="en-US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코딩으로 확인하는 경사 </a:t>
            </a:r>
            <a:r>
              <a:rPr lang="ko-KR" altLang="en-US" sz="24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하강법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0994" y="2115981"/>
            <a:ext cx="7592350" cy="14898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6"/>
          <p:cNvSpPr/>
          <p:nvPr/>
        </p:nvSpPr>
        <p:spPr>
          <a:xfrm>
            <a:off x="507894" y="1551397"/>
            <a:ext cx="7622851" cy="5493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65000"/>
              </a:lnSpc>
              <a:buClr>
                <a:srgbClr val="F6CC2C"/>
              </a:buClr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여기에 </a:t>
            </a:r>
            <a:r>
              <a:rPr lang="ko-KR" altLang="en-US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학습률을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곱해 기존의    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a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값과    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b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값을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업데이트해 줌</a:t>
            </a:r>
            <a:endParaRPr lang="en-US" altLang="ko-KR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76896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05119" y="-18854"/>
            <a:ext cx="6400800" cy="431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ko-KR" altLang="en-US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둘째 마당</a:t>
            </a:r>
            <a:r>
              <a:rPr lang="en-US" altLang="ko-KR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5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딥러닝의</a:t>
            </a:r>
            <a:r>
              <a:rPr lang="ko-KR" altLang="en-US" sz="15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동작 원리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78070" y="607620"/>
            <a:ext cx="7297006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 | </a:t>
            </a:r>
            <a:r>
              <a:rPr lang="ko-KR" altLang="en-US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코딩으로 확인하는 경사 </a:t>
            </a:r>
            <a:r>
              <a:rPr lang="ko-KR" altLang="en-US" sz="24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하강법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Rectangle 6"/>
          <p:cNvSpPr/>
          <p:nvPr/>
        </p:nvSpPr>
        <p:spPr>
          <a:xfrm>
            <a:off x="507894" y="1551397"/>
            <a:ext cx="7754657" cy="10064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65000"/>
              </a:lnSpc>
              <a:buClr>
                <a:srgbClr val="F6CC2C"/>
              </a:buClr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중간 과정을 그래프로 표현하는 코드를 넣어 모두 정리하면 다음과 같이 코드가 완성됨</a:t>
            </a:r>
            <a:endParaRPr lang="en-US" altLang="ko-KR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80903" y="2581461"/>
            <a:ext cx="403437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 smtClean="0">
                <a:solidFill>
                  <a:schemeClr val="accent4">
                    <a:lumMod val="75000"/>
                  </a:schemeClr>
                </a:solidFill>
                <a:ea typeface="나눔스퀘어 Bold" panose="020B0600000101010101"/>
              </a:rPr>
              <a:t>코드 </a:t>
            </a:r>
            <a:r>
              <a:rPr lang="en-US" altLang="ko-KR" sz="1600" b="1" dirty="0" smtClean="0">
                <a:solidFill>
                  <a:schemeClr val="accent4">
                    <a:lumMod val="75000"/>
                  </a:schemeClr>
                </a:solidFill>
                <a:ea typeface="나눔스퀘어 Bold" panose="020B0600000101010101"/>
              </a:rPr>
              <a:t>4-1 </a:t>
            </a:r>
            <a:r>
              <a:rPr lang="ko-KR" altLang="en-US" sz="1600" b="1" dirty="0" smtClean="0">
                <a:ea typeface="나눔스퀘어 Bold" panose="020B0600000101010101"/>
              </a:rPr>
              <a:t>경사 </a:t>
            </a:r>
            <a:r>
              <a:rPr lang="ko-KR" altLang="en-US" sz="1600" b="1" dirty="0" err="1" smtClean="0">
                <a:ea typeface="나눔스퀘어 Bold" panose="020B0600000101010101"/>
              </a:rPr>
              <a:t>하강법</a:t>
            </a:r>
            <a:r>
              <a:rPr lang="ko-KR" altLang="en-US" sz="1600" b="1" dirty="0" smtClean="0">
                <a:ea typeface="나눔스퀘어 Bold" panose="020B0600000101010101"/>
              </a:rPr>
              <a:t> 실습</a:t>
            </a:r>
            <a:endParaRPr lang="en-US" altLang="ko-KR" sz="1600" b="1" dirty="0" smtClean="0">
              <a:ea typeface="나눔스퀘어 Bold" panose="020B0600000101010101"/>
            </a:endParaRPr>
          </a:p>
          <a:p>
            <a:pPr marL="171450" indent="-171450">
              <a:lnSpc>
                <a:spcPct val="150000"/>
              </a:lnSpc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ea typeface="나눔스퀘어 Bold" panose="020B0600000101010101"/>
              </a:rPr>
              <a:t>예제 소스</a:t>
            </a:r>
            <a:r>
              <a:rPr lang="en-US" altLang="ko-KR" sz="1200" dirty="0" smtClean="0">
                <a:ea typeface="나눔스퀘어 Bold" panose="020B0600000101010101"/>
              </a:rPr>
              <a:t>: </a:t>
            </a:r>
            <a:r>
              <a:rPr lang="en-US" altLang="ko-KR" sz="1200" dirty="0" err="1" smtClean="0">
                <a:ea typeface="나눔스퀘어 Bold" panose="020B0600000101010101"/>
              </a:rPr>
              <a:t>deeplearning_class</a:t>
            </a:r>
            <a:r>
              <a:rPr lang="en-US" altLang="ko-KR" sz="1200" dirty="0" smtClean="0">
                <a:ea typeface="나눔스퀘어 Bold" panose="020B0600000101010101"/>
              </a:rPr>
              <a:t>/03_Linear_Regression.ipynb</a:t>
            </a:r>
            <a:endParaRPr lang="ko-KR" altLang="en-US" sz="1200" dirty="0">
              <a:ea typeface="나눔스퀘어 Bold" panose="020B0600000101010101"/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96778" y="3406410"/>
            <a:ext cx="7126194" cy="30913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976896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05119" y="-18854"/>
            <a:ext cx="6400800" cy="431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ko-KR" altLang="en-US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둘째 마당</a:t>
            </a:r>
            <a:r>
              <a:rPr lang="en-US" altLang="ko-KR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5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딥러닝의</a:t>
            </a:r>
            <a:r>
              <a:rPr lang="ko-KR" altLang="en-US" sz="15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동작 원리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78070" y="607620"/>
            <a:ext cx="7297006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 | </a:t>
            </a:r>
            <a:r>
              <a:rPr lang="ko-KR" altLang="en-US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코딩으로 확인하는 경사 </a:t>
            </a:r>
            <a:r>
              <a:rPr lang="ko-KR" altLang="en-US" sz="24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하강법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14401" y="1749941"/>
            <a:ext cx="7047002" cy="40437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976896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05119" y="-18854"/>
            <a:ext cx="6400800" cy="431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ko-KR" altLang="en-US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둘째 마당</a:t>
            </a:r>
            <a:r>
              <a:rPr lang="en-US" altLang="ko-KR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5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딥러닝의</a:t>
            </a:r>
            <a:r>
              <a:rPr lang="ko-KR" altLang="en-US" sz="15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동작 원리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78070" y="607620"/>
            <a:ext cx="7297006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 | </a:t>
            </a:r>
            <a:r>
              <a:rPr lang="ko-KR" altLang="en-US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코딩으로 확인하는 경사 </a:t>
            </a:r>
            <a:r>
              <a:rPr lang="ko-KR" altLang="en-US" sz="24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하강법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56736" y="1754327"/>
            <a:ext cx="7171648" cy="7686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47595" y="2496859"/>
            <a:ext cx="7185752" cy="37515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976896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05119" y="-18854"/>
            <a:ext cx="6400800" cy="431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ko-KR" altLang="en-US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둘째 마당</a:t>
            </a:r>
            <a:r>
              <a:rPr lang="en-US" altLang="ko-KR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5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딥러닝의</a:t>
            </a:r>
            <a:r>
              <a:rPr lang="ko-KR" altLang="en-US" sz="15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동작 원리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78070" y="607620"/>
            <a:ext cx="7297006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 | </a:t>
            </a:r>
            <a:r>
              <a:rPr lang="ko-KR" altLang="en-US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코딩으로 확인하는 경사 </a:t>
            </a:r>
            <a:r>
              <a:rPr lang="ko-KR" altLang="en-US" sz="24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하강법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07309" y="1697193"/>
            <a:ext cx="7221076" cy="399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976896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05119" y="-18854"/>
            <a:ext cx="6400800" cy="431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ko-KR" altLang="en-US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둘째 마당</a:t>
            </a:r>
            <a:r>
              <a:rPr lang="en-US" altLang="ko-KR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5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딥러닝의</a:t>
            </a:r>
            <a:r>
              <a:rPr lang="ko-KR" altLang="en-US" sz="15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동작 원리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78070" y="607620"/>
            <a:ext cx="7297006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 | </a:t>
            </a:r>
            <a:r>
              <a:rPr lang="ko-KR" altLang="en-US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코딩으로 확인하는 경사 </a:t>
            </a:r>
            <a:r>
              <a:rPr lang="ko-KR" altLang="en-US" sz="24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하강법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0171" y="1770684"/>
            <a:ext cx="7633763" cy="30398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976896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05119" y="-18854"/>
            <a:ext cx="6400800" cy="431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ko-KR" altLang="en-US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둘째 마당</a:t>
            </a:r>
            <a:r>
              <a:rPr lang="en-US" altLang="ko-KR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5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딥러닝의</a:t>
            </a:r>
            <a:r>
              <a:rPr lang="ko-KR" altLang="en-US" sz="15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동작 원리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78070" y="607620"/>
            <a:ext cx="7297006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 | </a:t>
            </a:r>
            <a:r>
              <a:rPr lang="ko-KR" altLang="en-US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코딩으로 확인하는 경사 </a:t>
            </a:r>
            <a:r>
              <a:rPr lang="ko-KR" altLang="en-US" sz="24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하강법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1820" y="1643142"/>
            <a:ext cx="5449800" cy="3392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597877" y="5032424"/>
            <a:ext cx="2590166" cy="447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65000"/>
              </a:lnSpc>
              <a:buClr>
                <a:srgbClr val="F6CC2C"/>
              </a:buClr>
            </a:pPr>
            <a:r>
              <a:rPr lang="ko-KR" altLang="en-US" sz="1400" b="1" dirty="0" smtClean="0">
                <a:solidFill>
                  <a:srgbClr val="EB9F15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그림 </a:t>
            </a:r>
            <a:r>
              <a:rPr lang="en-US" altLang="ko-KR" sz="1400" b="1" dirty="0" smtClean="0">
                <a:solidFill>
                  <a:srgbClr val="EB9F15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4-5  </a:t>
            </a:r>
            <a:r>
              <a:rPr lang="ko-KR" altLang="en-US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그래프로 표현한 모습</a:t>
            </a:r>
            <a:endParaRPr lang="en-US" altLang="ko-KR" sz="14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98582" y="5546215"/>
            <a:ext cx="7185786" cy="9000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976896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05119" y="-18854"/>
            <a:ext cx="6400800" cy="431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ko-KR" altLang="en-US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둘째 마당</a:t>
            </a:r>
            <a:r>
              <a:rPr lang="en-US" altLang="ko-KR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5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딥러닝의</a:t>
            </a:r>
            <a:r>
              <a:rPr lang="ko-KR" altLang="en-US" sz="15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동작 원리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78070" y="607620"/>
            <a:ext cx="7297006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 | </a:t>
            </a:r>
            <a:r>
              <a:rPr lang="ko-KR" altLang="en-US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가장 훌륭한 </a:t>
            </a:r>
            <a:r>
              <a:rPr lang="ko-KR" altLang="en-US" sz="24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예측선이란</a:t>
            </a:r>
            <a:r>
              <a:rPr lang="en-US" altLang="ko-KR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?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97876" y="5617313"/>
            <a:ext cx="3430426" cy="447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65000"/>
              </a:lnSpc>
              <a:buClr>
                <a:srgbClr val="F6CC2C"/>
              </a:buClr>
            </a:pPr>
            <a:r>
              <a:rPr lang="ko-KR" altLang="en-US" sz="1400" b="1" dirty="0" smtClean="0">
                <a:solidFill>
                  <a:srgbClr val="EB9F15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그림 </a:t>
            </a:r>
            <a:r>
              <a:rPr lang="en-US" altLang="ko-KR" sz="1400" b="1" dirty="0" smtClean="0">
                <a:solidFill>
                  <a:srgbClr val="EB9F15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3-1  </a:t>
            </a:r>
            <a:r>
              <a:rPr lang="ko-KR" altLang="en-US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공부한 시간과 성적을 좌표로 표현</a:t>
            </a:r>
            <a:endParaRPr lang="en-US" altLang="ko-KR" sz="14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8701" y="1745968"/>
            <a:ext cx="6486168" cy="38083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976896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05119" y="-18854"/>
            <a:ext cx="6400800" cy="431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ko-KR" altLang="en-US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둘째 마당</a:t>
            </a:r>
            <a:r>
              <a:rPr lang="en-US" altLang="ko-KR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5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딥러닝의</a:t>
            </a:r>
            <a:r>
              <a:rPr lang="ko-KR" altLang="en-US" sz="15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동작 원리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78070" y="607620"/>
            <a:ext cx="7297006" cy="634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 | </a:t>
            </a:r>
            <a:r>
              <a:rPr lang="ko-KR" altLang="en-US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다중 선형 회귀란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Rectangle 6"/>
          <p:cNvSpPr/>
          <p:nvPr/>
        </p:nvSpPr>
        <p:spPr>
          <a:xfrm>
            <a:off x="507895" y="1551397"/>
            <a:ext cx="7556948" cy="10064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65000"/>
              </a:lnSpc>
              <a:buClr>
                <a:srgbClr val="F6CC2C"/>
              </a:buClr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더 정확한 예측을 하려면 추가 정보를 입력해야 하며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정보를 추가해 새로운 </a:t>
            </a:r>
            <a:r>
              <a:rPr lang="ko-KR" altLang="en-US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예측값을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구하려면 변수의 개수를 늘려 다중 선형 회귀를 만들어 주어야 함</a:t>
            </a:r>
            <a:endParaRPr lang="en-US" altLang="ko-KR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8412" y="2626520"/>
            <a:ext cx="7748004" cy="13237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597876" y="3994456"/>
            <a:ext cx="4221260" cy="447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65000"/>
              </a:lnSpc>
              <a:buClr>
                <a:srgbClr val="F6CC2C"/>
              </a:buClr>
            </a:pPr>
            <a:r>
              <a:rPr lang="ko-KR" altLang="en-US" sz="1400" b="1" dirty="0" smtClean="0">
                <a:solidFill>
                  <a:srgbClr val="EB9F15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표 </a:t>
            </a:r>
            <a:r>
              <a:rPr lang="en-US" altLang="ko-KR" sz="1400" b="1" dirty="0" smtClean="0">
                <a:solidFill>
                  <a:srgbClr val="EB9F15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4-1  </a:t>
            </a:r>
            <a:r>
              <a:rPr lang="ko-KR" altLang="en-US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공부한 시간</a:t>
            </a:r>
            <a:r>
              <a:rPr lang="en-US" altLang="ko-KR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과외 수업 횟수에 따른 성적 데이터</a:t>
            </a:r>
            <a:endParaRPr lang="en-US" altLang="ko-KR" sz="14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76896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05119" y="-18854"/>
            <a:ext cx="6400800" cy="431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ko-KR" altLang="en-US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둘째 마당</a:t>
            </a:r>
            <a:r>
              <a:rPr lang="en-US" altLang="ko-KR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5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딥러닝의</a:t>
            </a:r>
            <a:r>
              <a:rPr lang="ko-KR" altLang="en-US" sz="15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동작 원리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78070" y="607620"/>
            <a:ext cx="7297006" cy="634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 | </a:t>
            </a:r>
            <a:r>
              <a:rPr lang="ko-KR" altLang="en-US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다중 선형 회귀란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0485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25843" y="3028335"/>
            <a:ext cx="2738045" cy="4265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4" name="그룹 13"/>
          <p:cNvGrpSpPr/>
          <p:nvPr/>
        </p:nvGrpSpPr>
        <p:grpSpPr>
          <a:xfrm>
            <a:off x="507894" y="1551397"/>
            <a:ext cx="7853511" cy="1463478"/>
            <a:chOff x="507894" y="1551397"/>
            <a:chExt cx="7853511" cy="1463478"/>
          </a:xfrm>
        </p:grpSpPr>
        <p:sp>
          <p:nvSpPr>
            <p:cNvPr id="6" name="Rectangle 6"/>
            <p:cNvSpPr/>
            <p:nvPr/>
          </p:nvSpPr>
          <p:spPr>
            <a:xfrm>
              <a:off x="507894" y="1551397"/>
              <a:ext cx="7853511" cy="146347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lnSpc>
                  <a:spcPct val="165000"/>
                </a:lnSpc>
                <a:buClr>
                  <a:srgbClr val="F6CC2C"/>
                </a:buClr>
                <a:buFont typeface="Wingdings" panose="05000000000000000000" pitchFamily="2" charset="2"/>
                <a:buChar char="§"/>
              </a:pPr>
              <a:r>
                <a:rPr lang="ko-KR" altLang="en-US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그럼 지금부터 두 개의 독립 변수     과      가 생긴 것임</a:t>
              </a:r>
            </a:p>
            <a:p>
              <a:pPr marL="285750" indent="-285750">
                <a:lnSpc>
                  <a:spcPct val="165000"/>
                </a:lnSpc>
                <a:buClr>
                  <a:srgbClr val="F6CC2C"/>
                </a:buClr>
                <a:buFont typeface="Wingdings" panose="05000000000000000000" pitchFamily="2" charset="2"/>
                <a:buChar char="§"/>
              </a:pPr>
              <a:r>
                <a:rPr lang="ko-KR" altLang="en-US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이를 사용해 종속 변수 </a:t>
              </a:r>
              <a:r>
                <a:rPr lang="en-US" altLang="ko-KR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  </a:t>
              </a:r>
              <a:r>
                <a:rPr lang="ko-KR" altLang="en-US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를 만들 경우 기울기를 두 개 구해야 하므로 다음과 같은 식이 나옴</a:t>
              </a:r>
              <a:endPara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graphicFrame>
          <p:nvGraphicFramePr>
            <p:cNvPr id="30723" name="Object 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122577555"/>
                </p:ext>
              </p:extLst>
            </p:nvPr>
          </p:nvGraphicFramePr>
          <p:xfrm>
            <a:off x="4258526" y="1692763"/>
            <a:ext cx="352245" cy="32289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844" name="수식" r:id="rId5" imgW="152280" imgH="139680" progId="Equation.3">
                    <p:embed/>
                  </p:oleObj>
                </mc:Choice>
                <mc:Fallback>
                  <p:oleObj name="수식" r:id="rId5" imgW="152280" imgH="139680" progId="Equation.3">
                    <p:embed/>
                    <p:pic>
                      <p:nvPicPr>
                        <p:cNvPr id="0" name="Picture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58526" y="1692763"/>
                          <a:ext cx="352245" cy="32289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0724" name="Object 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551876737"/>
                </p:ext>
              </p:extLst>
            </p:nvPr>
          </p:nvGraphicFramePr>
          <p:xfrm>
            <a:off x="4942258" y="1691326"/>
            <a:ext cx="383297" cy="32432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845" name="수식" r:id="rId7" imgW="164880" imgH="139680" progId="Equation.3">
                    <p:embed/>
                  </p:oleObj>
                </mc:Choice>
                <mc:Fallback>
                  <p:oleObj name="수식" r:id="rId7" imgW="164880" imgH="139680" progId="Equation.3">
                    <p:embed/>
                    <p:pic>
                      <p:nvPicPr>
                        <p:cNvPr id="0" name="Picture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942258" y="1691326"/>
                          <a:ext cx="383297" cy="32432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0726" name="Object 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014132396"/>
                </p:ext>
              </p:extLst>
            </p:nvPr>
          </p:nvGraphicFramePr>
          <p:xfrm>
            <a:off x="3304256" y="2129717"/>
            <a:ext cx="259632" cy="3068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846" name="수식" r:id="rId9" imgW="139680" imgH="164880" progId="Equation.3">
                    <p:embed/>
                  </p:oleObj>
                </mc:Choice>
                <mc:Fallback>
                  <p:oleObj name="수식" r:id="rId9" imgW="139680" imgH="164880" progId="Equation.3">
                    <p:embed/>
                    <p:pic>
                      <p:nvPicPr>
                        <p:cNvPr id="0" name="Picture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04256" y="2129717"/>
                          <a:ext cx="259632" cy="30683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1976896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05119" y="-18854"/>
            <a:ext cx="6400800" cy="431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ko-KR" altLang="en-US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둘째 마당</a:t>
            </a:r>
            <a:r>
              <a:rPr lang="en-US" altLang="ko-KR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5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딥러닝의</a:t>
            </a:r>
            <a:r>
              <a:rPr lang="ko-KR" altLang="en-US" sz="15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동작 원리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78070" y="607620"/>
            <a:ext cx="7297006" cy="634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 | </a:t>
            </a:r>
            <a:r>
              <a:rPr lang="ko-KR" altLang="en-US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코딩으로 확인하는 다중 선형 회귀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150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89134" y="2578490"/>
            <a:ext cx="7655274" cy="22034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3" name="그룹 12"/>
          <p:cNvGrpSpPr/>
          <p:nvPr/>
        </p:nvGrpSpPr>
        <p:grpSpPr>
          <a:xfrm>
            <a:off x="507894" y="1551397"/>
            <a:ext cx="7853511" cy="1006429"/>
            <a:chOff x="507894" y="1551397"/>
            <a:chExt cx="7853511" cy="1006429"/>
          </a:xfrm>
        </p:grpSpPr>
        <p:sp>
          <p:nvSpPr>
            <p:cNvPr id="6" name="Rectangle 6"/>
            <p:cNvSpPr/>
            <p:nvPr/>
          </p:nvSpPr>
          <p:spPr>
            <a:xfrm>
              <a:off x="507894" y="1551397"/>
              <a:ext cx="7853511" cy="10064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lnSpc>
                  <a:spcPct val="165000"/>
                </a:lnSpc>
                <a:buClr>
                  <a:srgbClr val="F6CC2C"/>
                </a:buClr>
                <a:buFont typeface="Wingdings" panose="05000000000000000000" pitchFamily="2" charset="2"/>
                <a:buChar char="§"/>
              </a:pPr>
              <a:r>
                <a:rPr lang="ko-KR" altLang="en-US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이번에는 </a:t>
              </a:r>
              <a:r>
                <a:rPr lang="en-US" altLang="ko-KR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   </a:t>
              </a:r>
              <a:r>
                <a:rPr lang="ko-KR" altLang="en-US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의 값이 두 개이므로 다음과 같이 </a:t>
              </a:r>
              <a:r>
                <a:rPr lang="en-US" altLang="ko-KR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data </a:t>
              </a:r>
              <a:r>
                <a:rPr lang="ko-KR" altLang="en-US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리스트를 만들고     과      라는 두 개의 독립 변수 리스트를 만들어 줌</a:t>
              </a:r>
              <a:endPara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graphicFrame>
          <p:nvGraphicFramePr>
            <p:cNvPr id="9" name="Object 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533818469"/>
                </p:ext>
              </p:extLst>
            </p:nvPr>
          </p:nvGraphicFramePr>
          <p:xfrm>
            <a:off x="517477" y="2092504"/>
            <a:ext cx="352245" cy="32289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867" name="수식" r:id="rId5" imgW="152280" imgH="139680" progId="Equation.3">
                    <p:embed/>
                  </p:oleObj>
                </mc:Choice>
                <mc:Fallback>
                  <p:oleObj name="수식" r:id="rId5" imgW="152280" imgH="139680" progId="Equation.3">
                    <p:embed/>
                    <p:pic>
                      <p:nvPicPr>
                        <p:cNvPr id="0" name="Picture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17477" y="2092504"/>
                          <a:ext cx="352245" cy="32289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" name="Object 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086293217"/>
                </p:ext>
              </p:extLst>
            </p:nvPr>
          </p:nvGraphicFramePr>
          <p:xfrm>
            <a:off x="1160592" y="2091067"/>
            <a:ext cx="383297" cy="32432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868" name="수식" r:id="rId7" imgW="164880" imgH="139680" progId="Equation.3">
                    <p:embed/>
                  </p:oleObj>
                </mc:Choice>
                <mc:Fallback>
                  <p:oleObj name="수식" r:id="rId7" imgW="164880" imgH="139680" progId="Equation.3">
                    <p:embed/>
                    <p:pic>
                      <p:nvPicPr>
                        <p:cNvPr id="0" name="Picture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60592" y="2091067"/>
                          <a:ext cx="383297" cy="32432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1749" name="Object 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15345661"/>
                </p:ext>
              </p:extLst>
            </p:nvPr>
          </p:nvGraphicFramePr>
          <p:xfrm>
            <a:off x="1889675" y="1699402"/>
            <a:ext cx="266170" cy="2927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869" name="수식" r:id="rId9" imgW="126720" imgH="139680" progId="Equation.3">
                    <p:embed/>
                  </p:oleObj>
                </mc:Choice>
                <mc:Fallback>
                  <p:oleObj name="수식" r:id="rId9" imgW="126720" imgH="139680" progId="Equation.3">
                    <p:embed/>
                    <p:pic>
                      <p:nvPicPr>
                        <p:cNvPr id="0" name="Picture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89675" y="1699402"/>
                          <a:ext cx="266170" cy="29278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1976896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05119" y="-18854"/>
            <a:ext cx="6400800" cy="431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ko-KR" altLang="en-US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둘째 마당</a:t>
            </a:r>
            <a:r>
              <a:rPr lang="en-US" altLang="ko-KR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5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딥러닝의</a:t>
            </a:r>
            <a:r>
              <a:rPr lang="ko-KR" altLang="en-US" sz="15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동작 원리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78070" y="607620"/>
            <a:ext cx="7297006" cy="634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 | </a:t>
            </a:r>
            <a:r>
              <a:rPr lang="ko-KR" altLang="en-US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코딩으로 확인하는 다중 선형 회귀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253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341771" y="3578529"/>
            <a:ext cx="5776915" cy="30192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3" name="그룹 12"/>
          <p:cNvGrpSpPr/>
          <p:nvPr/>
        </p:nvGrpSpPr>
        <p:grpSpPr>
          <a:xfrm>
            <a:off x="507894" y="1551397"/>
            <a:ext cx="8018268" cy="1920526"/>
            <a:chOff x="507894" y="1551397"/>
            <a:chExt cx="8018268" cy="1920526"/>
          </a:xfrm>
        </p:grpSpPr>
        <p:sp>
          <p:nvSpPr>
            <p:cNvPr id="6" name="Rectangle 6"/>
            <p:cNvSpPr/>
            <p:nvPr/>
          </p:nvSpPr>
          <p:spPr>
            <a:xfrm>
              <a:off x="507894" y="1551397"/>
              <a:ext cx="8018268" cy="192052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lnSpc>
                  <a:spcPct val="165000"/>
                </a:lnSpc>
                <a:buClr>
                  <a:srgbClr val="F6CC2C"/>
                </a:buClr>
                <a:buFont typeface="Wingdings" panose="05000000000000000000" pitchFamily="2" charset="2"/>
                <a:buChar char="§"/>
              </a:pPr>
              <a:r>
                <a:rPr lang="en-US" altLang="ko-KR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data</a:t>
              </a:r>
              <a:r>
                <a:rPr lang="ko-KR" altLang="en-US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가 그래프로 어떻게 보이는지를 확인해 보자</a:t>
              </a:r>
            </a:p>
            <a:p>
              <a:pPr marL="285750" indent="-285750">
                <a:lnSpc>
                  <a:spcPct val="165000"/>
                </a:lnSpc>
                <a:buClr>
                  <a:srgbClr val="F6CC2C"/>
                </a:buClr>
                <a:buFont typeface="Wingdings" panose="05000000000000000000" pitchFamily="2" charset="2"/>
                <a:buChar char="§"/>
              </a:pPr>
              <a:r>
                <a:rPr lang="ko-KR" altLang="en-US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먼저       </a:t>
              </a:r>
              <a:r>
                <a:rPr lang="ko-KR" altLang="en-US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두 </a:t>
              </a:r>
              <a:r>
                <a:rPr lang="ko-KR" altLang="en-US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개의 축이던 이전과 달리     </a:t>
              </a:r>
              <a:r>
                <a:rPr lang="en-US" altLang="ko-KR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   ,    </a:t>
              </a:r>
              <a:r>
                <a:rPr lang="ko-KR" altLang="en-US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이렇게 세 개의 축이 필요함</a:t>
              </a:r>
            </a:p>
            <a:p>
              <a:pPr marL="285750" indent="-285750">
                <a:lnSpc>
                  <a:spcPct val="165000"/>
                </a:lnSpc>
                <a:buClr>
                  <a:srgbClr val="F6CC2C"/>
                </a:buClr>
                <a:buFont typeface="Wingdings" panose="05000000000000000000" pitchFamily="2" charset="2"/>
                <a:buChar char="§"/>
              </a:pPr>
              <a:r>
                <a:rPr lang="en-US" altLang="ko-KR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3D </a:t>
              </a:r>
              <a:r>
                <a:rPr lang="ko-KR" altLang="en-US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그래프를 그려주는 라이브러리를 아래와 같이 불러옴</a:t>
              </a:r>
              <a:endPara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graphicFrame>
          <p:nvGraphicFramePr>
            <p:cNvPr id="32771" name="Object 3"/>
            <p:cNvGraphicFramePr>
              <a:graphicFrameLocks noChangeAspect="1"/>
            </p:cNvGraphicFramePr>
            <p:nvPr/>
          </p:nvGraphicFramePr>
          <p:xfrm>
            <a:off x="1341771" y="2177385"/>
            <a:ext cx="496926" cy="30762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931" name="수식" r:id="rId5" imgW="266400" imgH="164880" progId="Equation.3">
                    <p:embed/>
                  </p:oleObj>
                </mc:Choice>
                <mc:Fallback>
                  <p:oleObj name="수식" r:id="rId5" imgW="266400" imgH="164880" progId="Equation.3">
                    <p:embed/>
                    <p:pic>
                      <p:nvPicPr>
                        <p:cNvPr id="0" name="Picture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41771" y="2177385"/>
                          <a:ext cx="496926" cy="30762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2772" name="Object 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454362528"/>
                </p:ext>
              </p:extLst>
            </p:nvPr>
          </p:nvGraphicFramePr>
          <p:xfrm>
            <a:off x="4851111" y="2175717"/>
            <a:ext cx="305625" cy="28015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932" name="수식" r:id="rId7" imgW="152280" imgH="139680" progId="Equation.3">
                    <p:embed/>
                  </p:oleObj>
                </mc:Choice>
                <mc:Fallback>
                  <p:oleObj name="수식" r:id="rId7" imgW="152280" imgH="139680" progId="Equation.3">
                    <p:embed/>
                    <p:pic>
                      <p:nvPicPr>
                        <p:cNvPr id="0" name="Picture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51111" y="2175717"/>
                          <a:ext cx="305625" cy="28015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2773" name="Object 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821882054"/>
                </p:ext>
              </p:extLst>
            </p:nvPr>
          </p:nvGraphicFramePr>
          <p:xfrm>
            <a:off x="5244493" y="2165648"/>
            <a:ext cx="331093" cy="28015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933" name="수식" r:id="rId9" imgW="164880" imgH="139680" progId="Equation.3">
                    <p:embed/>
                  </p:oleObj>
                </mc:Choice>
                <mc:Fallback>
                  <p:oleObj name="수식" r:id="rId9" imgW="164880" imgH="139680" progId="Equation.3">
                    <p:embed/>
                    <p:pic>
                      <p:nvPicPr>
                        <p:cNvPr id="0" name="Picture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244493" y="2165648"/>
                          <a:ext cx="331093" cy="28015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2774" name="Object 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31903481"/>
                </p:ext>
              </p:extLst>
            </p:nvPr>
          </p:nvGraphicFramePr>
          <p:xfrm>
            <a:off x="5649935" y="2165648"/>
            <a:ext cx="280156" cy="33109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934" name="수식" r:id="rId11" imgW="139680" imgH="164880" progId="Equation.3">
                    <p:embed/>
                  </p:oleObj>
                </mc:Choice>
                <mc:Fallback>
                  <p:oleObj name="수식" r:id="rId11" imgW="139680" imgH="164880" progId="Equation.3">
                    <p:embed/>
                    <p:pic>
                      <p:nvPicPr>
                        <p:cNvPr id="0" name="Picture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649935" y="2165648"/>
                          <a:ext cx="280156" cy="33109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1976896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05119" y="-18854"/>
            <a:ext cx="6400800" cy="431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ko-KR" altLang="en-US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둘째 마당</a:t>
            </a:r>
            <a:r>
              <a:rPr lang="en-US" altLang="ko-KR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5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딥러닝의</a:t>
            </a:r>
            <a:r>
              <a:rPr lang="ko-KR" altLang="en-US" sz="15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동작 원리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78070" y="607620"/>
            <a:ext cx="7297006" cy="634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 | </a:t>
            </a:r>
            <a:r>
              <a:rPr lang="ko-KR" altLang="en-US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코딩으로 확인하는 다중 선형 회귀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8161" y="1749943"/>
            <a:ext cx="5005098" cy="38723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597876" y="5856206"/>
            <a:ext cx="3545756" cy="447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65000"/>
              </a:lnSpc>
              <a:buClr>
                <a:srgbClr val="F6CC2C"/>
              </a:buClr>
            </a:pPr>
            <a:r>
              <a:rPr lang="ko-KR" altLang="en-US" sz="1400" b="1" dirty="0" smtClean="0">
                <a:solidFill>
                  <a:srgbClr val="EB9F15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그림 </a:t>
            </a:r>
            <a:r>
              <a:rPr lang="en-US" altLang="ko-KR" sz="1400" b="1" dirty="0" smtClean="0">
                <a:solidFill>
                  <a:srgbClr val="EB9F15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4-6  </a:t>
            </a:r>
            <a:r>
              <a:rPr lang="ko-KR" altLang="en-US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축이 하나 더 늘어 </a:t>
            </a:r>
            <a:r>
              <a:rPr lang="en-US" altLang="ko-KR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3D</a:t>
            </a:r>
            <a:r>
              <a:rPr lang="ko-KR" altLang="en-US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로 배치된 모습</a:t>
            </a:r>
            <a:endParaRPr lang="en-US" altLang="ko-KR" sz="14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76896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05119" y="-18854"/>
            <a:ext cx="6400800" cy="431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ko-KR" altLang="en-US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둘째 마당</a:t>
            </a:r>
            <a:r>
              <a:rPr lang="en-US" altLang="ko-KR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5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딥러닝의</a:t>
            </a:r>
            <a:r>
              <a:rPr lang="ko-KR" altLang="en-US" sz="15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동작 원리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78070" y="607620"/>
            <a:ext cx="7297006" cy="634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 | </a:t>
            </a:r>
            <a:r>
              <a:rPr lang="ko-KR" altLang="en-US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코딩으로 확인하는 다중 선형 회귀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4584" name="Picture 8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13710" y="3985218"/>
            <a:ext cx="7751479" cy="1907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14" name="개체 13"/>
          <p:cNvGraphicFramePr>
            <a:graphicFrameLocks noChangeAspect="1"/>
          </p:cNvGraphicFramePr>
          <p:nvPr/>
        </p:nvGraphicFramePr>
        <p:xfrm>
          <a:off x="4489450" y="3359150"/>
          <a:ext cx="1651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074" name="수식" r:id="rId5" imgW="164880" imgH="139680" progId="Equation.3">
                  <p:embed/>
                </p:oleObj>
              </mc:Choice>
              <mc:Fallback>
                <p:oleObj name="수식" r:id="rId5" imgW="164880" imgH="139680" progId="Equation.3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89450" y="3359150"/>
                        <a:ext cx="1651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9" name="그룹 18"/>
          <p:cNvGrpSpPr/>
          <p:nvPr/>
        </p:nvGrpSpPr>
        <p:grpSpPr>
          <a:xfrm>
            <a:off x="507894" y="1551397"/>
            <a:ext cx="8018268" cy="1920526"/>
            <a:chOff x="507894" y="1551397"/>
            <a:chExt cx="8018268" cy="1920526"/>
          </a:xfrm>
        </p:grpSpPr>
        <p:sp>
          <p:nvSpPr>
            <p:cNvPr id="6" name="Rectangle 6"/>
            <p:cNvSpPr/>
            <p:nvPr/>
          </p:nvSpPr>
          <p:spPr>
            <a:xfrm>
              <a:off x="507894" y="1551397"/>
              <a:ext cx="8018268" cy="192052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lnSpc>
                  <a:spcPct val="165000"/>
                </a:lnSpc>
                <a:buClr>
                  <a:srgbClr val="F6CC2C"/>
                </a:buClr>
                <a:buFont typeface="Wingdings" panose="05000000000000000000" pitchFamily="2" charset="2"/>
                <a:buChar char="§"/>
              </a:pPr>
              <a:r>
                <a:rPr lang="ko-KR" altLang="en-US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이제 </a:t>
              </a:r>
              <a:r>
                <a:rPr lang="en-US" altLang="ko-KR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  </a:t>
              </a:r>
              <a:r>
                <a:rPr lang="ko-KR" altLang="en-US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가 두 개가 되었으므로     과     </a:t>
              </a:r>
              <a:r>
                <a:rPr lang="en-US" altLang="ko-KR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두 가지의 변수를 지정함</a:t>
              </a:r>
            </a:p>
            <a:p>
              <a:pPr marL="285750" indent="-285750">
                <a:lnSpc>
                  <a:spcPct val="165000"/>
                </a:lnSpc>
                <a:buClr>
                  <a:srgbClr val="F6CC2C"/>
                </a:buClr>
                <a:buFont typeface="Wingdings" panose="05000000000000000000" pitchFamily="2" charset="2"/>
                <a:buChar char="§"/>
              </a:pPr>
              <a:r>
                <a:rPr lang="ko-KR" altLang="en-US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각각의 값에 기울기    값이 다르므로 기울기도 </a:t>
              </a:r>
              <a:r>
                <a:rPr lang="en-US" altLang="ko-KR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   </a:t>
              </a:r>
              <a:r>
                <a:rPr lang="ko-KR" altLang="en-US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과  </a:t>
              </a:r>
              <a:r>
                <a:rPr lang="en-US" altLang="ko-KR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   </a:t>
              </a:r>
              <a:r>
                <a:rPr lang="ko-KR" altLang="en-US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이렇게 두 가지를 만듦</a:t>
              </a:r>
            </a:p>
            <a:p>
              <a:pPr marL="285750" indent="-285750">
                <a:lnSpc>
                  <a:spcPct val="165000"/>
                </a:lnSpc>
                <a:buClr>
                  <a:srgbClr val="F6CC2C"/>
                </a:buClr>
                <a:buFont typeface="Wingdings" panose="05000000000000000000" pitchFamily="2" charset="2"/>
                <a:buChar char="§"/>
              </a:pPr>
              <a:r>
                <a:rPr lang="ko-KR" altLang="en-US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각각 앞서 했던 방법과 같은 방법으로 경사 </a:t>
              </a:r>
              <a:r>
                <a:rPr lang="ko-KR" altLang="en-US" dirty="0" err="1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하강법을</a:t>
              </a:r>
              <a:r>
                <a:rPr lang="ko-KR" altLang="en-US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적용하고 </a:t>
              </a:r>
              <a:r>
                <a:rPr lang="ko-KR" altLang="en-US" dirty="0" err="1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학습률을</a:t>
              </a:r>
              <a:r>
                <a:rPr lang="ko-KR" altLang="en-US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곱해 기존의 값을 업데이트 함</a:t>
              </a:r>
              <a:endPara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graphicFrame>
          <p:nvGraphicFramePr>
            <p:cNvPr id="12" name="Object 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765773623"/>
                </p:ext>
              </p:extLst>
            </p:nvPr>
          </p:nvGraphicFramePr>
          <p:xfrm>
            <a:off x="3977427" y="1709071"/>
            <a:ext cx="305625" cy="28015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4075" name="수식" r:id="rId7" imgW="152280" imgH="139680" progId="Equation.3">
                    <p:embed/>
                  </p:oleObj>
                </mc:Choice>
                <mc:Fallback>
                  <p:oleObj name="수식" r:id="rId7" imgW="152280" imgH="139680" progId="Equation.3">
                    <p:embed/>
                    <p:pic>
                      <p:nvPicPr>
                        <p:cNvPr id="0" name="Picture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77427" y="1709071"/>
                          <a:ext cx="305625" cy="28015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" name="Object 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612869152"/>
                </p:ext>
              </p:extLst>
            </p:nvPr>
          </p:nvGraphicFramePr>
          <p:xfrm>
            <a:off x="4658505" y="1612144"/>
            <a:ext cx="331093" cy="28015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4076" name="수식" r:id="rId9" imgW="164880" imgH="139680" progId="Equation.3">
                    <p:embed/>
                  </p:oleObj>
                </mc:Choice>
                <mc:Fallback>
                  <p:oleObj name="수식" r:id="rId9" imgW="164880" imgH="139680" progId="Equation.3">
                    <p:embed/>
                    <p:pic>
                      <p:nvPicPr>
                        <p:cNvPr id="0" name="Picture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658505" y="1612144"/>
                          <a:ext cx="331093" cy="28015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3797" name="Object 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016451700"/>
                </p:ext>
              </p:extLst>
            </p:nvPr>
          </p:nvGraphicFramePr>
          <p:xfrm>
            <a:off x="1374064" y="1712795"/>
            <a:ext cx="279524" cy="30747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4077" name="수식" r:id="rId11" imgW="126720" imgH="139680" progId="Equation.3">
                    <p:embed/>
                  </p:oleObj>
                </mc:Choice>
                <mc:Fallback>
                  <p:oleObj name="수식" r:id="rId11" imgW="126720" imgH="139680" progId="Equation.3">
                    <p:embed/>
                    <p:pic>
                      <p:nvPicPr>
                        <p:cNvPr id="0" name="Picture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74064" y="1712795"/>
                          <a:ext cx="279524" cy="30747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3798" name="Object 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253695825"/>
                </p:ext>
              </p:extLst>
            </p:nvPr>
          </p:nvGraphicFramePr>
          <p:xfrm>
            <a:off x="2880798" y="2120802"/>
            <a:ext cx="261995" cy="28819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4078" name="수식" r:id="rId13" imgW="126720" imgH="139680" progId="Equation.3">
                    <p:embed/>
                  </p:oleObj>
                </mc:Choice>
                <mc:Fallback>
                  <p:oleObj name="수식" r:id="rId13" imgW="126720" imgH="139680" progId="Equation.3">
                    <p:embed/>
                    <p:pic>
                      <p:nvPicPr>
                        <p:cNvPr id="0" name="Picture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80798" y="2120802"/>
                          <a:ext cx="261995" cy="28819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3799" name="Object 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502377243"/>
                </p:ext>
              </p:extLst>
            </p:nvPr>
          </p:nvGraphicFramePr>
          <p:xfrm>
            <a:off x="5696506" y="2196154"/>
            <a:ext cx="275943" cy="2529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4079" name="수식" r:id="rId15" imgW="152280" imgH="139680" progId="Equation.3">
                    <p:embed/>
                  </p:oleObj>
                </mc:Choice>
                <mc:Fallback>
                  <p:oleObj name="수식" r:id="rId15" imgW="152280" imgH="139680" progId="Equation.3">
                    <p:embed/>
                    <p:pic>
                      <p:nvPicPr>
                        <p:cNvPr id="0" name="Picture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696506" y="2196154"/>
                          <a:ext cx="275943" cy="25294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3800" name="Object 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572977171"/>
                </p:ext>
              </p:extLst>
            </p:nvPr>
          </p:nvGraphicFramePr>
          <p:xfrm>
            <a:off x="6334404" y="2203656"/>
            <a:ext cx="298938" cy="2529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4080" name="수식" r:id="rId17" imgW="164880" imgH="139680" progId="Equation.3">
                    <p:embed/>
                  </p:oleObj>
                </mc:Choice>
                <mc:Fallback>
                  <p:oleObj name="수식" r:id="rId17" imgW="164880" imgH="139680" progId="Equation.3">
                    <p:embed/>
                    <p:pic>
                      <p:nvPicPr>
                        <p:cNvPr id="0" name="Picture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334404" y="2203656"/>
                          <a:ext cx="298938" cy="25294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1976896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05119" y="-18854"/>
            <a:ext cx="6400800" cy="431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ko-KR" altLang="en-US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둘째 마당</a:t>
            </a:r>
            <a:r>
              <a:rPr lang="en-US" altLang="ko-KR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5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딥러닝의</a:t>
            </a:r>
            <a:r>
              <a:rPr lang="ko-KR" altLang="en-US" sz="15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동작 원리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78070" y="607620"/>
            <a:ext cx="7297006" cy="634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 | </a:t>
            </a:r>
            <a:r>
              <a:rPr lang="ko-KR" altLang="en-US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코딩으로 확인하는 다중 선형 회귀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0217" y="1712468"/>
            <a:ext cx="7200627" cy="18591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976896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05119" y="-18854"/>
            <a:ext cx="6400800" cy="431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ko-KR" altLang="en-US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둘째 마당</a:t>
            </a:r>
            <a:r>
              <a:rPr lang="en-US" altLang="ko-KR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5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딥러닝의</a:t>
            </a:r>
            <a:r>
              <a:rPr lang="ko-KR" altLang="en-US" sz="15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동작 원리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78070" y="607620"/>
            <a:ext cx="7297006" cy="634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 | </a:t>
            </a:r>
            <a:r>
              <a:rPr lang="ko-KR" altLang="en-US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코딩으로 확인하는 다중 선형 회귀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80903" y="1680344"/>
            <a:ext cx="436805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 smtClean="0">
                <a:solidFill>
                  <a:schemeClr val="accent4">
                    <a:lumMod val="75000"/>
                  </a:schemeClr>
                </a:solidFill>
                <a:ea typeface="나눔스퀘어 Bold" panose="020B0600000101010101"/>
              </a:rPr>
              <a:t>코드 </a:t>
            </a:r>
            <a:r>
              <a:rPr lang="en-US" altLang="ko-KR" sz="1600" b="1" dirty="0" smtClean="0">
                <a:solidFill>
                  <a:schemeClr val="accent4">
                    <a:lumMod val="75000"/>
                  </a:schemeClr>
                </a:solidFill>
                <a:ea typeface="나눔스퀘어 Bold" panose="020B0600000101010101"/>
              </a:rPr>
              <a:t>4-2 </a:t>
            </a:r>
            <a:r>
              <a:rPr lang="ko-KR" altLang="en-US" sz="1600" b="1" dirty="0" smtClean="0">
                <a:ea typeface="나눔스퀘어 Bold" panose="020B0600000101010101"/>
              </a:rPr>
              <a:t>다중 선형 회귀 실습</a:t>
            </a:r>
            <a:endParaRPr lang="en-US" altLang="ko-KR" sz="1600" b="1" dirty="0" smtClean="0">
              <a:ea typeface="나눔스퀘어 Bold" panose="020B0600000101010101"/>
            </a:endParaRPr>
          </a:p>
          <a:p>
            <a:pPr marL="171450" indent="-171450">
              <a:lnSpc>
                <a:spcPct val="150000"/>
              </a:lnSpc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ea typeface="나눔스퀘어 Bold" panose="020B0600000101010101"/>
              </a:rPr>
              <a:t>예제 소스</a:t>
            </a:r>
            <a:r>
              <a:rPr lang="en-US" altLang="ko-KR" sz="1200" dirty="0" smtClean="0">
                <a:ea typeface="나눔스퀘어 Bold" panose="020B0600000101010101"/>
              </a:rPr>
              <a:t>: </a:t>
            </a:r>
            <a:r>
              <a:rPr lang="en-US" altLang="ko-KR" sz="1200" dirty="0" err="1" smtClean="0">
                <a:ea typeface="나눔스퀘어 Bold" panose="020B0600000101010101"/>
              </a:rPr>
              <a:t>deeplearning_class</a:t>
            </a:r>
            <a:r>
              <a:rPr lang="en-US" altLang="ko-KR" sz="1200" dirty="0" smtClean="0">
                <a:ea typeface="나눔스퀘어 Bold" panose="020B0600000101010101"/>
              </a:rPr>
              <a:t>/04_Multi-Linear-Regression.ipynb</a:t>
            </a:r>
            <a:endParaRPr lang="ko-KR" altLang="en-US" sz="1200" dirty="0">
              <a:ea typeface="나눔스퀘어 Bold" panose="020B0600000101010101"/>
            </a:endParaRPr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55590" y="2445835"/>
            <a:ext cx="7144802" cy="39895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976896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05119" y="-18854"/>
            <a:ext cx="6400800" cy="431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ko-KR" altLang="en-US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둘째 마당</a:t>
            </a:r>
            <a:r>
              <a:rPr lang="en-US" altLang="ko-KR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5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딥러닝의</a:t>
            </a:r>
            <a:r>
              <a:rPr lang="ko-KR" altLang="en-US" sz="15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동작 원리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78070" y="607620"/>
            <a:ext cx="7297006" cy="634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 | </a:t>
            </a:r>
            <a:r>
              <a:rPr lang="ko-KR" altLang="en-US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코딩으로 확인하는 다중 선형 회귀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30876" y="1637495"/>
            <a:ext cx="6768579" cy="17602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5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90974" y="3389021"/>
            <a:ext cx="6788506" cy="3048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976896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05119" y="-18854"/>
            <a:ext cx="6400800" cy="431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ko-KR" altLang="en-US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둘째 마당</a:t>
            </a:r>
            <a:r>
              <a:rPr lang="en-US" altLang="ko-KR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5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딥러닝의</a:t>
            </a:r>
            <a:r>
              <a:rPr lang="ko-KR" altLang="en-US" sz="15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동작 원리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78070" y="607620"/>
            <a:ext cx="7297006" cy="634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 | </a:t>
            </a:r>
            <a:r>
              <a:rPr lang="ko-KR" altLang="en-US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코딩으로 확인하는 다중 선형 회귀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90833" y="1659327"/>
            <a:ext cx="7323219" cy="37145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976896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05119" y="-18854"/>
            <a:ext cx="6400800" cy="431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ko-KR" altLang="en-US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둘째 마당</a:t>
            </a:r>
            <a:r>
              <a:rPr lang="en-US" altLang="ko-KR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5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딥러닝의</a:t>
            </a:r>
            <a:r>
              <a:rPr lang="ko-KR" altLang="en-US" sz="15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동작 원리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78070" y="607620"/>
            <a:ext cx="7297006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 | </a:t>
            </a:r>
            <a:r>
              <a:rPr lang="ko-KR" altLang="en-US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가장 훌륭한 </a:t>
            </a:r>
            <a:r>
              <a:rPr lang="ko-KR" altLang="en-US" sz="24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예측선이란</a:t>
            </a:r>
            <a:r>
              <a:rPr lang="en-US" altLang="ko-KR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?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507895" y="1551397"/>
            <a:ext cx="7672278" cy="4205767"/>
            <a:chOff x="507895" y="1551397"/>
            <a:chExt cx="7672278" cy="4205767"/>
          </a:xfrm>
        </p:grpSpPr>
        <p:sp>
          <p:nvSpPr>
            <p:cNvPr id="6" name="Rectangle 6"/>
            <p:cNvSpPr/>
            <p:nvPr/>
          </p:nvSpPr>
          <p:spPr>
            <a:xfrm>
              <a:off x="507895" y="1551397"/>
              <a:ext cx="7672278" cy="420576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lnSpc>
                  <a:spcPct val="165000"/>
                </a:lnSpc>
                <a:buClr>
                  <a:srgbClr val="F6CC2C"/>
                </a:buClr>
                <a:buFont typeface="Wingdings" panose="05000000000000000000" pitchFamily="2" charset="2"/>
                <a:buChar char="§"/>
              </a:pPr>
              <a:r>
                <a:rPr lang="ko-KR" altLang="en-US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선형 회귀를 공부하는 과정은 이 점들의 특징을 가장 잘 나타내는 선을 그리는 과정과 일치함</a:t>
              </a:r>
            </a:p>
            <a:p>
              <a:pPr marL="285750" indent="-285750">
                <a:lnSpc>
                  <a:spcPct val="165000"/>
                </a:lnSpc>
                <a:buClr>
                  <a:srgbClr val="F6CC2C"/>
                </a:buClr>
                <a:buFont typeface="Wingdings" panose="05000000000000000000" pitchFamily="2" charset="2"/>
                <a:buChar char="§"/>
              </a:pPr>
              <a:r>
                <a:rPr lang="ko-KR" altLang="en-US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여기에서 선은 직선이므로 곧 일차 함수 그래프임</a:t>
              </a:r>
              <a:endPara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marL="285750" indent="-285750">
                <a:lnSpc>
                  <a:spcPct val="165000"/>
                </a:lnSpc>
                <a:buClr>
                  <a:srgbClr val="F6CC2C"/>
                </a:buClr>
                <a:buFont typeface="Wingdings" panose="05000000000000000000" pitchFamily="2" charset="2"/>
                <a:buChar char="§"/>
              </a:pPr>
              <a:endPara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marL="285750" indent="-285750">
                <a:lnSpc>
                  <a:spcPct val="165000"/>
                </a:lnSpc>
                <a:buClr>
                  <a:srgbClr val="F6CC2C"/>
                </a:buClr>
                <a:buFont typeface="Wingdings" panose="05000000000000000000" pitchFamily="2" charset="2"/>
                <a:buChar char="§"/>
              </a:pPr>
              <a:r>
                <a:rPr lang="ko-KR" altLang="en-US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여기서    값은 독립 변수이고    값은 종속 변수임</a:t>
              </a:r>
            </a:p>
            <a:p>
              <a:pPr marL="285750" indent="-285750">
                <a:lnSpc>
                  <a:spcPct val="165000"/>
                </a:lnSpc>
                <a:buClr>
                  <a:srgbClr val="F6CC2C"/>
                </a:buClr>
                <a:buFont typeface="Wingdings" panose="05000000000000000000" pitchFamily="2" charset="2"/>
                <a:buChar char="§"/>
              </a:pPr>
              <a:r>
                <a:rPr lang="ko-KR" altLang="en-US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즉</a:t>
              </a:r>
              <a:r>
                <a:rPr lang="en-US" altLang="ko-KR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   </a:t>
              </a:r>
              <a:r>
                <a:rPr lang="ko-KR" altLang="en-US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값에 따라 </a:t>
              </a:r>
              <a:r>
                <a:rPr lang="en-US" altLang="ko-KR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  </a:t>
              </a:r>
              <a:r>
                <a:rPr lang="ko-KR" altLang="en-US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값은 반드시 달라짐</a:t>
              </a:r>
            </a:p>
            <a:p>
              <a:pPr marL="285750" indent="-285750">
                <a:lnSpc>
                  <a:spcPct val="165000"/>
                </a:lnSpc>
                <a:buClr>
                  <a:srgbClr val="F6CC2C"/>
                </a:buClr>
                <a:buFont typeface="Wingdings" panose="05000000000000000000" pitchFamily="2" charset="2"/>
                <a:buChar char="§"/>
              </a:pPr>
              <a:r>
                <a:rPr lang="ko-KR" altLang="en-US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다만</a:t>
              </a:r>
              <a:r>
                <a:rPr lang="en-US" altLang="ko-KR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</a:t>
              </a:r>
              <a:r>
                <a:rPr lang="ko-KR" altLang="en-US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정확하게 계산하려면 상수 </a:t>
              </a:r>
              <a:r>
                <a:rPr lang="en-US" altLang="ko-KR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  </a:t>
              </a:r>
              <a:r>
                <a:rPr lang="ko-KR" altLang="en-US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와 </a:t>
              </a:r>
              <a:r>
                <a:rPr lang="en-US" altLang="ko-KR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  </a:t>
              </a:r>
              <a:r>
                <a:rPr lang="ko-KR" altLang="en-US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의 값을 알아야 함</a:t>
              </a:r>
            </a:p>
            <a:p>
              <a:pPr marL="285750" indent="-285750">
                <a:lnSpc>
                  <a:spcPct val="165000"/>
                </a:lnSpc>
                <a:buClr>
                  <a:srgbClr val="F6CC2C"/>
                </a:buClr>
                <a:buFont typeface="Wingdings" panose="05000000000000000000" pitchFamily="2" charset="2"/>
                <a:buChar char="§"/>
              </a:pPr>
              <a:r>
                <a:rPr lang="ko-KR" altLang="en-US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이 직선을 훌륭하게 그으려면 직선의 기울기 </a:t>
              </a:r>
              <a:r>
                <a:rPr lang="en-US" altLang="ko-KR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  </a:t>
              </a:r>
              <a:r>
                <a:rPr lang="ko-KR" altLang="en-US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값과 </a:t>
              </a:r>
              <a:r>
                <a:rPr lang="en-US" altLang="ko-KR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   </a:t>
              </a:r>
              <a:r>
                <a:rPr lang="ko-KR" altLang="en-US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절편 </a:t>
              </a:r>
              <a:r>
                <a:rPr lang="en-US" altLang="ko-KR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  </a:t>
              </a:r>
              <a:r>
                <a:rPr lang="ko-KR" altLang="en-US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값을 정확히 예측해 내야 함</a:t>
              </a:r>
              <a:endPara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pic>
          <p:nvPicPr>
            <p:cNvPr id="19458" name="Picture 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847639" y="2961865"/>
              <a:ext cx="1430789" cy="453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aphicFrame>
          <p:nvGraphicFramePr>
            <p:cNvPr id="15" name="Object 3"/>
            <p:cNvGraphicFramePr>
              <a:graphicFrameLocks noChangeAspect="1"/>
            </p:cNvGraphicFramePr>
            <p:nvPr/>
          </p:nvGraphicFramePr>
          <p:xfrm>
            <a:off x="1501690" y="3534303"/>
            <a:ext cx="262583" cy="28884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459" name="수식" r:id="rId5" imgW="126720" imgH="139680" progId="Equation.3">
                    <p:embed/>
                  </p:oleObj>
                </mc:Choice>
                <mc:Fallback>
                  <p:oleObj name="수식" r:id="rId5" imgW="126720" imgH="139680" progId="Equation.3">
                    <p:embed/>
                    <p:pic>
                      <p:nvPicPr>
                        <p:cNvPr id="0" name="Picture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01690" y="3534303"/>
                          <a:ext cx="262583" cy="28884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" name="Object 4"/>
            <p:cNvGraphicFramePr>
              <a:graphicFrameLocks noChangeAspect="1"/>
            </p:cNvGraphicFramePr>
            <p:nvPr/>
          </p:nvGraphicFramePr>
          <p:xfrm>
            <a:off x="3521848" y="3536064"/>
            <a:ext cx="265047" cy="3132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460" name="수식" r:id="rId7" imgW="139680" imgH="164880" progId="Equation.3">
                    <p:embed/>
                  </p:oleObj>
                </mc:Choice>
                <mc:Fallback>
                  <p:oleObj name="수식" r:id="rId7" imgW="139680" imgH="164880" progId="Equation.3">
                    <p:embed/>
                    <p:pic>
                      <p:nvPicPr>
                        <p:cNvPr id="0" name="Picture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21848" y="3536064"/>
                          <a:ext cx="265047" cy="31323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100" name="Object 4"/>
            <p:cNvGraphicFramePr>
              <a:graphicFrameLocks noChangeAspect="1"/>
            </p:cNvGraphicFramePr>
            <p:nvPr/>
          </p:nvGraphicFramePr>
          <p:xfrm>
            <a:off x="1141026" y="4005048"/>
            <a:ext cx="261938" cy="2889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461" name="수식" r:id="rId9" imgW="126720" imgH="139680" progId="Equation.3">
                    <p:embed/>
                  </p:oleObj>
                </mc:Choice>
                <mc:Fallback>
                  <p:oleObj name="수식" r:id="rId9" imgW="126720" imgH="139680" progId="Equation.3">
                    <p:embed/>
                    <p:pic>
                      <p:nvPicPr>
                        <p:cNvPr id="0" name="Picture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41026" y="4005048"/>
                          <a:ext cx="261938" cy="2889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101" name="Object 5"/>
            <p:cNvGraphicFramePr>
              <a:graphicFrameLocks noChangeAspect="1"/>
            </p:cNvGraphicFramePr>
            <p:nvPr/>
          </p:nvGraphicFramePr>
          <p:xfrm>
            <a:off x="2254164" y="3973685"/>
            <a:ext cx="265113" cy="3143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462" name="수식" r:id="rId10" imgW="139680" imgH="164880" progId="Equation.3">
                    <p:embed/>
                  </p:oleObj>
                </mc:Choice>
                <mc:Fallback>
                  <p:oleObj name="수식" r:id="rId10" imgW="139680" imgH="164880" progId="Equation.3">
                    <p:embed/>
                    <p:pic>
                      <p:nvPicPr>
                        <p:cNvPr id="0" name="Picture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54164" y="3973685"/>
                          <a:ext cx="265113" cy="3143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102" name="Object 6"/>
            <p:cNvGraphicFramePr>
              <a:graphicFrameLocks noChangeAspect="1"/>
            </p:cNvGraphicFramePr>
            <p:nvPr/>
          </p:nvGraphicFramePr>
          <p:xfrm>
            <a:off x="5574013" y="4871609"/>
            <a:ext cx="265113" cy="3143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463" name="수식" r:id="rId11" imgW="139680" imgH="164880" progId="Equation.3">
                    <p:embed/>
                  </p:oleObj>
                </mc:Choice>
                <mc:Fallback>
                  <p:oleObj name="수식" r:id="rId11" imgW="139680" imgH="164880" progId="Equation.3">
                    <p:embed/>
                    <p:pic>
                      <p:nvPicPr>
                        <p:cNvPr id="0" name="Picture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574013" y="4871609"/>
                          <a:ext cx="265113" cy="3143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104" name="Object 8"/>
            <p:cNvGraphicFramePr>
              <a:graphicFrameLocks noChangeAspect="1"/>
            </p:cNvGraphicFramePr>
            <p:nvPr/>
          </p:nvGraphicFramePr>
          <p:xfrm>
            <a:off x="3824758" y="4439246"/>
            <a:ext cx="260948" cy="28704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464" name="수식" r:id="rId12" imgW="126720" imgH="139680" progId="Equation.3">
                    <p:embed/>
                  </p:oleObj>
                </mc:Choice>
                <mc:Fallback>
                  <p:oleObj name="수식" r:id="rId12" imgW="126720" imgH="139680" progId="Equation.3">
                    <p:embed/>
                    <p:pic>
                      <p:nvPicPr>
                        <p:cNvPr id="0" name="Picture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24758" y="4439246"/>
                          <a:ext cx="260948" cy="28704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105" name="Object 9"/>
            <p:cNvGraphicFramePr>
              <a:graphicFrameLocks noChangeAspect="1"/>
            </p:cNvGraphicFramePr>
            <p:nvPr/>
          </p:nvGraphicFramePr>
          <p:xfrm>
            <a:off x="4294317" y="4415700"/>
            <a:ext cx="217803" cy="30492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465" name="수식" r:id="rId14" imgW="126720" imgH="177480" progId="Equation.3">
                    <p:embed/>
                  </p:oleObj>
                </mc:Choice>
                <mc:Fallback>
                  <p:oleObj name="수식" r:id="rId14" imgW="126720" imgH="177480" progId="Equation.3">
                    <p:embed/>
                    <p:pic>
                      <p:nvPicPr>
                        <p:cNvPr id="0" name="Picture 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94317" y="4415700"/>
                          <a:ext cx="217803" cy="30492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106" name="Object 10"/>
            <p:cNvGraphicFramePr>
              <a:graphicFrameLocks noChangeAspect="1"/>
            </p:cNvGraphicFramePr>
            <p:nvPr/>
          </p:nvGraphicFramePr>
          <p:xfrm>
            <a:off x="4913398" y="4901686"/>
            <a:ext cx="261937" cy="2873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466" name="수식" r:id="rId16" imgW="126720" imgH="139680" progId="Equation.3">
                    <p:embed/>
                  </p:oleObj>
                </mc:Choice>
                <mc:Fallback>
                  <p:oleObj name="수식" r:id="rId16" imgW="126720" imgH="139680" progId="Equation.3">
                    <p:embed/>
                    <p:pic>
                      <p:nvPicPr>
                        <p:cNvPr id="0" name="Picture 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913398" y="4901686"/>
                          <a:ext cx="261937" cy="28733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107" name="Object 11"/>
            <p:cNvGraphicFramePr>
              <a:graphicFrameLocks noChangeAspect="1"/>
            </p:cNvGraphicFramePr>
            <p:nvPr/>
          </p:nvGraphicFramePr>
          <p:xfrm>
            <a:off x="6297698" y="4887699"/>
            <a:ext cx="217487" cy="3048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467" name="수식" r:id="rId17" imgW="126720" imgH="177480" progId="Equation.3">
                    <p:embed/>
                  </p:oleObj>
                </mc:Choice>
                <mc:Fallback>
                  <p:oleObj name="수식" r:id="rId17" imgW="126720" imgH="177480" progId="Equation.3">
                    <p:embed/>
                    <p:pic>
                      <p:nvPicPr>
                        <p:cNvPr id="0" name="Picture 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97698" y="4887699"/>
                          <a:ext cx="217487" cy="3048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1976896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05119" y="-18854"/>
            <a:ext cx="6400800" cy="431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ko-KR" altLang="en-US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둘째 마당</a:t>
            </a:r>
            <a:r>
              <a:rPr lang="en-US" altLang="ko-KR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5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딥러닝의</a:t>
            </a:r>
            <a:r>
              <a:rPr lang="ko-KR" altLang="en-US" sz="15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동작 원리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78070" y="607620"/>
            <a:ext cx="7297006" cy="634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 | </a:t>
            </a:r>
            <a:r>
              <a:rPr lang="ko-KR" altLang="en-US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코딩으로 확인하는 다중 선형 회귀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6120" y="1614923"/>
            <a:ext cx="7231446" cy="40721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976896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05119" y="-18854"/>
            <a:ext cx="6400800" cy="431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ko-KR" altLang="en-US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둘째 마당</a:t>
            </a:r>
            <a:r>
              <a:rPr lang="en-US" altLang="ko-KR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5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딥러닝의</a:t>
            </a:r>
            <a:r>
              <a:rPr lang="ko-KR" altLang="en-US" sz="15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동작 원리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78070" y="607620"/>
            <a:ext cx="7297006" cy="634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 | </a:t>
            </a:r>
            <a:r>
              <a:rPr lang="ko-KR" altLang="en-US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코딩으로 확인하는 다중 선형 회귀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07308" y="1663592"/>
            <a:ext cx="7262004" cy="26140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976896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05119" y="-18854"/>
            <a:ext cx="6400800" cy="431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ko-KR" altLang="en-US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둘째 마당</a:t>
            </a:r>
            <a:r>
              <a:rPr lang="en-US" altLang="ko-KR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5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딥러닝의</a:t>
            </a:r>
            <a:r>
              <a:rPr lang="ko-KR" altLang="en-US" sz="15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동작 원리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78070" y="607620"/>
            <a:ext cx="7297006" cy="634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 | </a:t>
            </a:r>
            <a:r>
              <a:rPr lang="ko-KR" altLang="en-US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코딩으로 확인하는 다중 선형 회귀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3467" y="1654365"/>
            <a:ext cx="7569182" cy="4783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976896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05119" y="-18854"/>
            <a:ext cx="6400800" cy="431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ko-KR" altLang="en-US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둘째 마당</a:t>
            </a:r>
            <a:r>
              <a:rPr lang="en-US" altLang="ko-KR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5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딥러닝의</a:t>
            </a:r>
            <a:r>
              <a:rPr lang="ko-KR" altLang="en-US" sz="15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동작 원리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78070" y="607620"/>
            <a:ext cx="7297006" cy="634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 | </a:t>
            </a:r>
            <a:r>
              <a:rPr lang="ko-KR" altLang="en-US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코딩으로 확인하는 다중 선형 회귀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97875" y="5856206"/>
            <a:ext cx="4830860" cy="447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65000"/>
              </a:lnSpc>
              <a:buClr>
                <a:srgbClr val="F6CC2C"/>
              </a:buClr>
            </a:pPr>
            <a:r>
              <a:rPr lang="ko-KR" altLang="en-US" sz="1400" b="1" dirty="0" smtClean="0">
                <a:solidFill>
                  <a:srgbClr val="EB9F15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그림 </a:t>
            </a:r>
            <a:r>
              <a:rPr lang="en-US" altLang="ko-KR" sz="1400" b="1" dirty="0" smtClean="0">
                <a:solidFill>
                  <a:srgbClr val="EB9F15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4-7  </a:t>
            </a:r>
            <a:r>
              <a:rPr lang="ko-KR" altLang="en-US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다중 선형 회귀의 그래프</a:t>
            </a:r>
            <a:r>
              <a:rPr lang="en-US" altLang="ko-KR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차원이 하나 더 늘어난 모습</a:t>
            </a:r>
            <a:endParaRPr lang="en-US" altLang="ko-KR" sz="14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277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2563" y="2198706"/>
            <a:ext cx="4522627" cy="3527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9" name="개체 8"/>
          <p:cNvGraphicFramePr>
            <a:graphicFrameLocks noChangeAspect="1"/>
          </p:cNvGraphicFramePr>
          <p:nvPr/>
        </p:nvGraphicFramePr>
        <p:xfrm>
          <a:off x="4508500" y="3340100"/>
          <a:ext cx="1270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978" name="수식" r:id="rId5" imgW="126720" imgH="177480" progId="Equation.3">
                  <p:embed/>
                </p:oleObj>
              </mc:Choice>
              <mc:Fallback>
                <p:oleObj name="수식" r:id="rId5" imgW="126720" imgH="17748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08500" y="3340100"/>
                        <a:ext cx="127000" cy="177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3" name="그룹 12"/>
          <p:cNvGrpSpPr/>
          <p:nvPr/>
        </p:nvGrpSpPr>
        <p:grpSpPr>
          <a:xfrm>
            <a:off x="507894" y="1551397"/>
            <a:ext cx="8018268" cy="549381"/>
            <a:chOff x="507894" y="1551397"/>
            <a:chExt cx="8018268" cy="549381"/>
          </a:xfrm>
        </p:grpSpPr>
        <p:sp>
          <p:nvSpPr>
            <p:cNvPr id="6" name="Rectangle 6"/>
            <p:cNvSpPr/>
            <p:nvPr/>
          </p:nvSpPr>
          <p:spPr>
            <a:xfrm>
              <a:off x="507894" y="1551397"/>
              <a:ext cx="8018268" cy="54938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lnSpc>
                  <a:spcPct val="165000"/>
                </a:lnSpc>
                <a:buClr>
                  <a:srgbClr val="F6CC2C"/>
                </a:buClr>
                <a:buFont typeface="Wingdings" panose="05000000000000000000" pitchFamily="2" charset="2"/>
                <a:buChar char="§"/>
              </a:pPr>
              <a:r>
                <a:rPr lang="ko-KR" altLang="en-US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다중 선형 회귀 문제에서의 기울기     </a:t>
              </a:r>
              <a:r>
                <a:rPr lang="en-US" altLang="ko-KR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    </a:t>
              </a:r>
              <a:r>
                <a:rPr lang="ko-KR" altLang="en-US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와 절편 </a:t>
              </a:r>
              <a:r>
                <a:rPr lang="en-US" altLang="ko-KR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 </a:t>
              </a:r>
              <a:r>
                <a:rPr lang="ko-KR" altLang="en-US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의 값을 찾아 확인할 수 있음</a:t>
              </a:r>
              <a:endPara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graphicFrame>
          <p:nvGraphicFramePr>
            <p:cNvPr id="34819" name="Object 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524961028"/>
                </p:ext>
              </p:extLst>
            </p:nvPr>
          </p:nvGraphicFramePr>
          <p:xfrm>
            <a:off x="4484520" y="1711035"/>
            <a:ext cx="301960" cy="27679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4979" name="수식" r:id="rId7" imgW="152280" imgH="139680" progId="Equation.3">
                    <p:embed/>
                  </p:oleObj>
                </mc:Choice>
                <mc:Fallback>
                  <p:oleObj name="수식" r:id="rId7" imgW="152280" imgH="139680" progId="Equation.3">
                    <p:embed/>
                    <p:pic>
                      <p:nvPicPr>
                        <p:cNvPr id="0" name="Picture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484520" y="1711035"/>
                          <a:ext cx="301960" cy="27679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4820" name="Object 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008739116"/>
                </p:ext>
              </p:extLst>
            </p:nvPr>
          </p:nvGraphicFramePr>
          <p:xfrm>
            <a:off x="4963144" y="1722142"/>
            <a:ext cx="324091" cy="27423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4980" name="수식" r:id="rId9" imgW="164880" imgH="139680" progId="Equation.3">
                    <p:embed/>
                  </p:oleObj>
                </mc:Choice>
                <mc:Fallback>
                  <p:oleObj name="수식" r:id="rId9" imgW="164880" imgH="139680" progId="Equation.3">
                    <p:embed/>
                    <p:pic>
                      <p:nvPicPr>
                        <p:cNvPr id="0" name="Picture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963144" y="1722142"/>
                          <a:ext cx="324091" cy="27423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4821" name="Object 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814354048"/>
                </p:ext>
              </p:extLst>
            </p:nvPr>
          </p:nvGraphicFramePr>
          <p:xfrm>
            <a:off x="6091528" y="1663966"/>
            <a:ext cx="244654" cy="34251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4981" name="수식" r:id="rId11" imgW="126720" imgH="177480" progId="Equation.3">
                    <p:embed/>
                  </p:oleObj>
                </mc:Choice>
                <mc:Fallback>
                  <p:oleObj name="수식" r:id="rId11" imgW="126720" imgH="177480" progId="Equation.3">
                    <p:embed/>
                    <p:pic>
                      <p:nvPicPr>
                        <p:cNvPr id="0" name="Picture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091528" y="1663966"/>
                          <a:ext cx="244654" cy="34251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1976896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05119" y="-18854"/>
            <a:ext cx="6400800" cy="431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ko-KR" altLang="en-US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둘째 마당</a:t>
            </a:r>
            <a:r>
              <a:rPr lang="en-US" altLang="ko-KR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5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딥러닝의</a:t>
            </a:r>
            <a:r>
              <a:rPr lang="ko-KR" altLang="en-US" sz="15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동작 원리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78070" y="607620"/>
            <a:ext cx="7297006" cy="634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 | </a:t>
            </a:r>
            <a:r>
              <a:rPr lang="ko-KR" altLang="en-US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코딩으로 확인하는 다중 선형 회귀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Rectangle 6"/>
          <p:cNvSpPr/>
          <p:nvPr/>
        </p:nvSpPr>
        <p:spPr>
          <a:xfrm>
            <a:off x="507894" y="1551397"/>
            <a:ext cx="8018268" cy="1920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65000"/>
              </a:lnSpc>
              <a:buClr>
                <a:srgbClr val="F6CC2C"/>
              </a:buClr>
              <a:buFont typeface="Wingdings" panose="05000000000000000000" pitchFamily="2" charset="2"/>
              <a:buChar char="§"/>
            </a:pP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차원 예측 직선이 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차원 ‘예측 평면’</a:t>
            </a:r>
            <a:r>
              <a:rPr lang="ko-KR" altLang="en-US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으로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바뀜</a:t>
            </a:r>
          </a:p>
          <a:p>
            <a:pPr marL="285750" indent="-285750">
              <a:lnSpc>
                <a:spcPct val="165000"/>
              </a:lnSpc>
              <a:buClr>
                <a:srgbClr val="F6CC2C"/>
              </a:buClr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과외 수업 횟수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en-US" altLang="ko-KR" dirty="0" err="1" smtClean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privateclass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라는 새로운 변수가 추가됨</a:t>
            </a:r>
          </a:p>
          <a:p>
            <a:pPr marL="285750" indent="-285750">
              <a:lnSpc>
                <a:spcPct val="165000"/>
              </a:lnSpc>
              <a:buClr>
                <a:srgbClr val="F6CC2C"/>
              </a:buClr>
              <a:buFont typeface="Wingdings" panose="05000000000000000000" pitchFamily="2" charset="2"/>
              <a:buChar char="§"/>
            </a:pP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차원 직선에서만 움직이던 예측 결과가 더 넓은 평면 범위 안에서 움직이게 됨</a:t>
            </a:r>
          </a:p>
          <a:p>
            <a:pPr marL="285750" indent="-285750">
              <a:lnSpc>
                <a:spcPct val="165000"/>
              </a:lnSpc>
              <a:buClr>
                <a:srgbClr val="F6CC2C"/>
              </a:buClr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이로 인해 좀 더 정밀한 예측을 할 수 있게 된 것임</a:t>
            </a:r>
            <a:endParaRPr lang="en-US" altLang="ko-KR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76896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652004"/>
            <a:ext cx="9144000" cy="803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65000"/>
              </a:lnSpc>
            </a:pPr>
            <a:r>
              <a:rPr lang="en-US" altLang="ko-KR" sz="2800" dirty="0" smtClean="0">
                <a:solidFill>
                  <a:schemeClr val="accent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</a:t>
            </a:r>
            <a:r>
              <a:rPr lang="ko-KR" altLang="en-US" sz="2800" dirty="0" smtClean="0">
                <a:solidFill>
                  <a:schemeClr val="accent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장</a:t>
            </a:r>
            <a:r>
              <a:rPr lang="en-US" altLang="ko-KR" sz="2800" dirty="0" smtClean="0">
                <a:solidFill>
                  <a:srgbClr val="EC647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8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참 거짓 판단 장치</a:t>
            </a:r>
            <a:r>
              <a:rPr lang="en-US" altLang="ko-KR" sz="28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28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로지스틱</a:t>
            </a:r>
            <a:r>
              <a:rPr lang="ko-KR" altLang="en-US" sz="28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회귀</a:t>
            </a:r>
            <a:endParaRPr lang="ko-KR" altLang="en-US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716437" y="1455301"/>
            <a:ext cx="7748833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366887" y="1909244"/>
            <a:ext cx="64008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2000" dirty="0" smtClean="0">
                <a:solidFill>
                  <a:schemeClr val="accent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2000" dirty="0">
                <a:solidFill>
                  <a:schemeClr val="accent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000" dirty="0" smtClean="0">
                <a:solidFill>
                  <a:schemeClr val="accent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r>
              <a:rPr lang="en-US" altLang="ko-KR" sz="20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</a:t>
            </a:r>
            <a:r>
              <a:rPr lang="ko-KR" altLang="en-US" sz="20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로지스틱</a:t>
            </a:r>
            <a:r>
              <a:rPr lang="ko-KR" altLang="en-US" sz="20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회귀의 정의</a:t>
            </a:r>
            <a:endParaRPr lang="en-US" altLang="ko-KR" sz="20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65000"/>
              </a:lnSpc>
            </a:pPr>
            <a:r>
              <a:rPr lang="en-US" altLang="ko-KR" sz="2000" dirty="0" smtClean="0">
                <a:solidFill>
                  <a:schemeClr val="accent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r>
              <a:rPr lang="ko-KR" altLang="en-US" sz="2000" dirty="0">
                <a:solidFill>
                  <a:schemeClr val="accent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000" dirty="0" smtClean="0">
                <a:solidFill>
                  <a:schemeClr val="accent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r>
              <a:rPr lang="en-US" altLang="ko-KR" sz="20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</a:t>
            </a:r>
            <a:r>
              <a:rPr lang="ko-KR" altLang="en-US" sz="20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시그모이드</a:t>
            </a:r>
            <a:r>
              <a:rPr lang="ko-KR" altLang="en-US" sz="20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함수</a:t>
            </a:r>
            <a:endParaRPr lang="en-US" altLang="ko-KR" sz="20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65000"/>
              </a:lnSpc>
            </a:pPr>
            <a:r>
              <a:rPr lang="en-US" altLang="ko-KR" sz="2000" dirty="0">
                <a:solidFill>
                  <a:schemeClr val="accent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r>
              <a:rPr lang="ko-KR" altLang="en-US" sz="2000" dirty="0" smtClean="0">
                <a:solidFill>
                  <a:schemeClr val="accent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000" dirty="0" smtClean="0">
                <a:solidFill>
                  <a:schemeClr val="accent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r>
              <a:rPr lang="en-US" altLang="ko-KR" sz="20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</a:t>
            </a:r>
            <a:r>
              <a:rPr lang="ko-KR" altLang="en-US" sz="20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오차 공식</a:t>
            </a:r>
            <a:endParaRPr lang="en-US" altLang="ko-KR" sz="20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65000"/>
              </a:lnSpc>
            </a:pPr>
            <a:r>
              <a:rPr lang="en-US" altLang="ko-KR" sz="2000" dirty="0" smtClean="0">
                <a:solidFill>
                  <a:schemeClr val="accent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</a:t>
            </a:r>
            <a:r>
              <a:rPr lang="ko-KR" altLang="en-US" sz="2000" dirty="0" smtClean="0">
                <a:solidFill>
                  <a:schemeClr val="accent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000" dirty="0" smtClean="0">
                <a:solidFill>
                  <a:schemeClr val="accent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r>
              <a:rPr lang="en-US" altLang="ko-KR" sz="20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</a:t>
            </a:r>
            <a:r>
              <a:rPr lang="ko-KR" altLang="en-US" sz="20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로그 함수</a:t>
            </a:r>
            <a:endParaRPr lang="en-US" altLang="ko-KR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65000"/>
              </a:lnSpc>
            </a:pPr>
            <a:r>
              <a:rPr lang="en-US" altLang="ko-KR" sz="2000" dirty="0" smtClean="0">
                <a:solidFill>
                  <a:schemeClr val="accent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</a:t>
            </a:r>
            <a:r>
              <a:rPr lang="ko-KR" altLang="en-US" sz="2000" dirty="0" smtClean="0">
                <a:solidFill>
                  <a:schemeClr val="accent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000" dirty="0" smtClean="0">
                <a:solidFill>
                  <a:schemeClr val="accent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  </a:t>
            </a:r>
            <a:r>
              <a:rPr lang="ko-KR" altLang="en-US" sz="20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코딩으로 확인하는 </a:t>
            </a:r>
            <a:r>
              <a:rPr lang="ko-KR" altLang="en-US" sz="20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로지스틱</a:t>
            </a:r>
            <a:r>
              <a:rPr lang="ko-KR" altLang="en-US" sz="20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회귀</a:t>
            </a:r>
            <a:endParaRPr lang="en-US" altLang="ko-KR" sz="20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65000"/>
              </a:lnSpc>
            </a:pPr>
            <a:r>
              <a:rPr lang="en-US" altLang="ko-KR" sz="2000" dirty="0" smtClean="0">
                <a:solidFill>
                  <a:schemeClr val="accent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6</a:t>
            </a:r>
            <a:r>
              <a:rPr lang="ko-KR" altLang="en-US" sz="2000" dirty="0" smtClean="0">
                <a:solidFill>
                  <a:schemeClr val="accent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000" dirty="0" smtClean="0">
                <a:solidFill>
                  <a:schemeClr val="accent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  </a:t>
            </a:r>
            <a:r>
              <a:rPr lang="ko-KR" altLang="en-US" sz="20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로지스틱</a:t>
            </a:r>
            <a:r>
              <a:rPr lang="ko-KR" altLang="en-US" sz="20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회귀에서 </a:t>
            </a:r>
            <a:r>
              <a:rPr lang="ko-KR" altLang="en-US" sz="20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퍼셉트론으로</a:t>
            </a:r>
            <a:endParaRPr lang="en-US" altLang="ko-KR" sz="20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7141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ko-KR" altLang="en-US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둘째 마당</a:t>
            </a:r>
            <a:r>
              <a:rPr lang="en-US" altLang="ko-KR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5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딥러닝의</a:t>
            </a:r>
            <a:r>
              <a:rPr lang="ko-KR" altLang="en-US" sz="15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동작 원리</a:t>
            </a:r>
          </a:p>
        </p:txBody>
      </p:sp>
      <p:sp>
        <p:nvSpPr>
          <p:cNvPr id="7" name="Rectangle 6"/>
          <p:cNvSpPr/>
          <p:nvPr/>
        </p:nvSpPr>
        <p:spPr>
          <a:xfrm>
            <a:off x="507895" y="1543168"/>
            <a:ext cx="7622851" cy="1920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65000"/>
              </a:lnSpc>
              <a:buClr>
                <a:srgbClr val="F6CC2C"/>
              </a:buClr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전달받은 정보를 놓고 참과 거짓 중에 하나를 판단해 다음 단계로 넘기는 장치들이 </a:t>
            </a:r>
            <a:r>
              <a:rPr lang="ko-KR" altLang="en-US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딥러닝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내부에서 쉬지 않고 작동함</a:t>
            </a:r>
          </a:p>
          <a:p>
            <a:pPr marL="285750" indent="-285750">
              <a:lnSpc>
                <a:spcPct val="165000"/>
              </a:lnSpc>
              <a:buClr>
                <a:srgbClr val="F6CC2C"/>
              </a:buClr>
              <a:buFont typeface="Wingdings" panose="05000000000000000000" pitchFamily="2" charset="2"/>
              <a:buChar char="§"/>
            </a:pPr>
            <a:r>
              <a:rPr lang="ko-KR" altLang="en-US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딥러닝을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수행한다는 것은 겉으로 드러나지 않는 ‘미니 판단 장치’들을 이용해서 복잡한 연산을 해낸 끝에 최적의 예측 값을 내놓는 작업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78070" y="607620"/>
            <a:ext cx="7297006" cy="634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 </a:t>
            </a:r>
            <a:r>
              <a:rPr lang="ko-KR" altLang="en-US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참 거짓 판단 장치</a:t>
            </a:r>
            <a:r>
              <a:rPr lang="en-US" altLang="ko-KR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24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로지스틱</a:t>
            </a:r>
            <a:r>
              <a:rPr lang="ko-KR" altLang="en-US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회귀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9423" y="3526704"/>
            <a:ext cx="2726642" cy="30759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310005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ko-KR" altLang="en-US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둘째 마당</a:t>
            </a:r>
            <a:r>
              <a:rPr lang="en-US" altLang="ko-KR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5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딥러닝의</a:t>
            </a:r>
            <a:r>
              <a:rPr lang="ko-KR" altLang="en-US" sz="15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동작 원리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78070" y="607620"/>
            <a:ext cx="7297006" cy="634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 </a:t>
            </a:r>
            <a:r>
              <a:rPr lang="ko-KR" altLang="en-US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참 거짓 판단 장치</a:t>
            </a:r>
            <a:r>
              <a:rPr lang="en-US" altLang="ko-KR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24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로지스틱</a:t>
            </a:r>
            <a:r>
              <a:rPr lang="ko-KR" altLang="en-US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회귀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Rectangle 6"/>
          <p:cNvSpPr/>
          <p:nvPr/>
        </p:nvSpPr>
        <p:spPr>
          <a:xfrm>
            <a:off x="507895" y="1650261"/>
            <a:ext cx="7606375" cy="28346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65000"/>
              </a:lnSpc>
              <a:buClr>
                <a:srgbClr val="F6CC2C"/>
              </a:buClr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참인지 거짓인지를 구분하는 </a:t>
            </a:r>
            <a:r>
              <a:rPr lang="ko-KR" altLang="en-US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로지스틱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회귀의 원리를 이용해 ‘참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거짓 미니 판단 장치’</a:t>
            </a:r>
            <a:r>
              <a:rPr lang="ko-KR" altLang="en-US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만들어 주어진 입력 값의 특징을 추출함</a:t>
            </a:r>
            <a:endParaRPr lang="en-US" altLang="ko-KR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65000"/>
              </a:lnSpc>
              <a:buClr>
                <a:srgbClr val="F6CC2C"/>
              </a:buClr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이를 저장해서 ‘모델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(model)’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을 만듦</a:t>
            </a:r>
            <a:endParaRPr lang="en-US" altLang="ko-KR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65000"/>
              </a:lnSpc>
              <a:buClr>
                <a:srgbClr val="F6CC2C"/>
              </a:buClr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누군가 비슷한 질문을 하면 지금까지 만들어 놓은 이 모델을 꺼내어 답을 함</a:t>
            </a:r>
          </a:p>
          <a:p>
            <a:pPr marL="742950" lvl="1" indent="-285750">
              <a:lnSpc>
                <a:spcPct val="165000"/>
              </a:lnSpc>
              <a:buClr>
                <a:srgbClr val="F6CC2C"/>
              </a:buClr>
              <a:buFont typeface="Wingdings"/>
              <a:buChar char="à"/>
            </a:pP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이것이 바로 </a:t>
            </a:r>
            <a:r>
              <a:rPr lang="ko-KR" altLang="en-US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딥러닝의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동작 원리임</a:t>
            </a:r>
          </a:p>
          <a:p>
            <a:pPr marL="742950" lvl="1" indent="-285750">
              <a:lnSpc>
                <a:spcPct val="165000"/>
              </a:lnSpc>
              <a:buClr>
                <a:srgbClr val="F6CC2C"/>
              </a:buClr>
              <a:buFont typeface="Wingdings"/>
              <a:buChar char="à"/>
            </a:pPr>
            <a:endParaRPr lang="ko-KR" altLang="en-US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10005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05119" y="-18854"/>
            <a:ext cx="6400800" cy="431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ko-KR" altLang="en-US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둘째 마당</a:t>
            </a:r>
            <a:r>
              <a:rPr lang="en-US" altLang="ko-KR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5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딥러닝의</a:t>
            </a:r>
            <a:r>
              <a:rPr lang="ko-KR" altLang="en-US" sz="15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동작 원리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78070" y="607620"/>
            <a:ext cx="7297006" cy="634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 | </a:t>
            </a:r>
            <a:r>
              <a:rPr lang="ko-KR" altLang="en-US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로지스틱</a:t>
            </a:r>
            <a:r>
              <a:rPr lang="ko-KR" altLang="en-US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회귀의 정의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Rectangle 6"/>
          <p:cNvSpPr/>
          <p:nvPr/>
        </p:nvSpPr>
        <p:spPr>
          <a:xfrm>
            <a:off x="507894" y="1551397"/>
            <a:ext cx="8018268" cy="9560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65000"/>
              </a:lnSpc>
              <a:buClr>
                <a:srgbClr val="F6CC2C"/>
              </a:buClr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직선으로 해결하기에는 적절하지 않은 경우도 있음</a:t>
            </a:r>
            <a:endParaRPr lang="en-US" altLang="ko-KR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65000"/>
              </a:lnSpc>
              <a:buClr>
                <a:srgbClr val="F6CC2C"/>
              </a:buClr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점수가 아니라 오직 합격과 불합격만 발표되는 시험이 있다고 하자</a:t>
            </a:r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51935" y="2577654"/>
            <a:ext cx="7524328" cy="886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597874" y="3467231"/>
            <a:ext cx="3026775" cy="447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65000"/>
              </a:lnSpc>
              <a:buClr>
                <a:srgbClr val="F6CC2C"/>
              </a:buClr>
            </a:pPr>
            <a:r>
              <a:rPr lang="ko-KR" altLang="en-US" sz="1400" b="1" dirty="0" smtClean="0">
                <a:solidFill>
                  <a:srgbClr val="EB9F15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표 </a:t>
            </a:r>
            <a:r>
              <a:rPr lang="en-US" altLang="ko-KR" sz="1400" b="1" dirty="0" smtClean="0">
                <a:solidFill>
                  <a:srgbClr val="EB9F15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5-1  </a:t>
            </a:r>
            <a:r>
              <a:rPr lang="ko-KR" altLang="en-US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공부한 시간에 따른 합격 여부</a:t>
            </a:r>
            <a:endParaRPr lang="en-US" altLang="ko-KR" sz="14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76896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05119" y="-18854"/>
            <a:ext cx="6400800" cy="431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ko-KR" altLang="en-US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둘째 마당</a:t>
            </a:r>
            <a:r>
              <a:rPr lang="en-US" altLang="ko-KR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5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딥러닝의</a:t>
            </a:r>
            <a:r>
              <a:rPr lang="ko-KR" altLang="en-US" sz="15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동작 원리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78070" y="607620"/>
            <a:ext cx="7297006" cy="634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 | </a:t>
            </a:r>
            <a:r>
              <a:rPr lang="ko-KR" altLang="en-US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로지스틱</a:t>
            </a:r>
            <a:r>
              <a:rPr lang="ko-KR" altLang="en-US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회귀의 정의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Rectangle 6"/>
          <p:cNvSpPr/>
          <p:nvPr/>
        </p:nvSpPr>
        <p:spPr>
          <a:xfrm>
            <a:off x="507894" y="1551397"/>
            <a:ext cx="8018268" cy="499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65000"/>
              </a:lnSpc>
              <a:buClr>
                <a:srgbClr val="F6CC2C"/>
              </a:buClr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합격을 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1,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불합격을 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0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이라 하고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이를 좌표 평면에 표현하면 그림 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5-1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과 같음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97874" y="5304270"/>
            <a:ext cx="3644612" cy="447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65000"/>
              </a:lnSpc>
              <a:buClr>
                <a:srgbClr val="F6CC2C"/>
              </a:buClr>
            </a:pPr>
            <a:r>
              <a:rPr lang="ko-KR" altLang="en-US" sz="1400" b="1" dirty="0" smtClean="0">
                <a:solidFill>
                  <a:srgbClr val="EB9F15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그림 </a:t>
            </a:r>
            <a:r>
              <a:rPr lang="en-US" altLang="ko-KR" sz="1400" b="1" dirty="0" smtClean="0">
                <a:solidFill>
                  <a:srgbClr val="EB9F15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5-1  </a:t>
            </a:r>
            <a:r>
              <a:rPr lang="ko-KR" altLang="en-US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합격과 불합격만 </a:t>
            </a:r>
            <a:r>
              <a:rPr lang="ko-KR" altLang="en-US" sz="14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있을때의</a:t>
            </a:r>
            <a:r>
              <a:rPr lang="ko-KR" altLang="en-US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좌표 표현</a:t>
            </a:r>
            <a:endParaRPr lang="en-US" altLang="ko-KR" sz="14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8070" y="2517565"/>
            <a:ext cx="5239748" cy="25974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976896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05119" y="-18854"/>
            <a:ext cx="6400800" cy="431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ko-KR" altLang="en-US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둘째 마당</a:t>
            </a:r>
            <a:r>
              <a:rPr lang="en-US" altLang="ko-KR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5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딥러닝의</a:t>
            </a:r>
            <a:r>
              <a:rPr lang="ko-KR" altLang="en-US" sz="15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동작 원리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78070" y="607620"/>
            <a:ext cx="7297006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 | </a:t>
            </a:r>
            <a:r>
              <a:rPr lang="ko-KR" altLang="en-US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최소 </a:t>
            </a:r>
            <a:r>
              <a:rPr lang="ko-KR" altLang="en-US" sz="24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제곱법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0485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95104" y="3709050"/>
            <a:ext cx="4172658" cy="8290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6"/>
          <p:cNvSpPr/>
          <p:nvPr/>
        </p:nvSpPr>
        <p:spPr>
          <a:xfrm>
            <a:off x="535742" y="1338961"/>
            <a:ext cx="7581662" cy="4205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65000"/>
              </a:lnSpc>
              <a:buClr>
                <a:srgbClr val="F6CC2C"/>
              </a:buClr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최소 </a:t>
            </a:r>
            <a:r>
              <a:rPr lang="ko-KR" altLang="en-US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제곱법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(method of least squares)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이라는 공식을 알고 적용한다면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이를 통해 일차 함수의 기울기 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a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와   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절편  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y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바로 구할 수 있음</a:t>
            </a:r>
            <a:endParaRPr lang="en-US" altLang="ko-KR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65000"/>
              </a:lnSpc>
              <a:buClr>
                <a:srgbClr val="F6CC2C"/>
              </a:buClr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지금 가진 정보가 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x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값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입력 값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여기서는 ‘공부한 시간’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과 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 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y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값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출력 값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여기서는 ‘성적’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일 때 이를 이용해 기울기 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 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a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구하는 방법은 다음과 같음</a:t>
            </a:r>
            <a:endParaRPr lang="en-US" altLang="ko-KR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65000"/>
              </a:lnSpc>
              <a:buClr>
                <a:srgbClr val="F6CC2C"/>
              </a:buClr>
              <a:buFont typeface="Wingdings" panose="05000000000000000000" pitchFamily="2" charset="2"/>
              <a:buChar char="§"/>
            </a:pPr>
            <a:endParaRPr lang="en-US" altLang="ko-KR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65000"/>
              </a:lnSpc>
              <a:buClr>
                <a:srgbClr val="F6CC2C"/>
              </a:buClr>
              <a:buFont typeface="Wingdings" panose="05000000000000000000" pitchFamily="2" charset="2"/>
              <a:buChar char="§"/>
            </a:pPr>
            <a:endParaRPr lang="en-US" altLang="ko-KR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742950" lvl="1" indent="-285750">
              <a:lnSpc>
                <a:spcPct val="165000"/>
              </a:lnSpc>
              <a:buClr>
                <a:srgbClr val="F6CC2C"/>
              </a:buClr>
              <a:buFont typeface="Wingdings"/>
              <a:buChar char="à"/>
            </a:pP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이것이 바로 최소 </a:t>
            </a:r>
            <a:r>
              <a:rPr lang="ko-KR" altLang="en-US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제곱법임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76896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05119" y="-18854"/>
            <a:ext cx="6400800" cy="431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ko-KR" altLang="en-US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둘째 마당</a:t>
            </a:r>
            <a:r>
              <a:rPr lang="en-US" altLang="ko-KR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5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딥러닝의</a:t>
            </a:r>
            <a:r>
              <a:rPr lang="ko-KR" altLang="en-US" sz="15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동작 원리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78070" y="607620"/>
            <a:ext cx="7297006" cy="634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 | </a:t>
            </a:r>
            <a:r>
              <a:rPr lang="ko-KR" altLang="en-US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로지스틱</a:t>
            </a:r>
            <a:r>
              <a:rPr lang="ko-KR" altLang="en-US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회귀의 정의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Rectangle 6"/>
          <p:cNvSpPr/>
          <p:nvPr/>
        </p:nvSpPr>
        <p:spPr>
          <a:xfrm>
            <a:off x="507894" y="1551397"/>
            <a:ext cx="8018268" cy="9560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65000"/>
              </a:lnSpc>
              <a:buClr>
                <a:srgbClr val="F6CC2C"/>
              </a:buClr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 점들은 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과 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0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사이의 값이 없으므로 직선으로 그리기가 어려움</a:t>
            </a:r>
          </a:p>
          <a:p>
            <a:pPr marL="285750" indent="-285750">
              <a:lnSpc>
                <a:spcPct val="165000"/>
              </a:lnSpc>
              <a:buClr>
                <a:srgbClr val="F6CC2C"/>
              </a:buClr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점들의 특성을 정확하게 담아내려면 직선이 아니라 다음과 같이 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S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자 형태여야 함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97874" y="5493741"/>
            <a:ext cx="3644612" cy="447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65000"/>
              </a:lnSpc>
              <a:buClr>
                <a:srgbClr val="F6CC2C"/>
              </a:buClr>
            </a:pPr>
            <a:r>
              <a:rPr lang="ko-KR" altLang="en-US" sz="1400" b="1" dirty="0" smtClean="0">
                <a:solidFill>
                  <a:srgbClr val="EB9F15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그림 </a:t>
            </a:r>
            <a:r>
              <a:rPr lang="en-US" altLang="ko-KR" sz="1400" b="1" dirty="0" smtClean="0">
                <a:solidFill>
                  <a:srgbClr val="EB9F15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5-2  </a:t>
            </a:r>
            <a:r>
              <a:rPr lang="ko-KR" altLang="en-US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각 점의 특성을 담은 선을 그었을 때</a:t>
            </a:r>
            <a:endParaRPr lang="en-US" altLang="ko-KR" sz="14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19953" y="2552693"/>
            <a:ext cx="5576363" cy="2862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976896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05119" y="-18854"/>
            <a:ext cx="6400800" cy="431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ko-KR" altLang="en-US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둘째 마당</a:t>
            </a:r>
            <a:r>
              <a:rPr lang="en-US" altLang="ko-KR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5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딥러닝의</a:t>
            </a:r>
            <a:r>
              <a:rPr lang="ko-KR" altLang="en-US" sz="15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동작 원리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78070" y="607620"/>
            <a:ext cx="7297006" cy="634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 | </a:t>
            </a:r>
            <a:r>
              <a:rPr lang="ko-KR" altLang="en-US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로지스틱</a:t>
            </a:r>
            <a:r>
              <a:rPr lang="ko-KR" altLang="en-US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회귀의 정의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Rectangle 6"/>
          <p:cNvSpPr/>
          <p:nvPr/>
        </p:nvSpPr>
        <p:spPr>
          <a:xfrm>
            <a:off x="507894" y="1551397"/>
            <a:ext cx="8018268" cy="1920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65000"/>
              </a:lnSpc>
              <a:buClr>
                <a:srgbClr val="F6CC2C"/>
              </a:buClr>
              <a:buFont typeface="Wingdings" panose="05000000000000000000" pitchFamily="2" charset="2"/>
              <a:buChar char="§"/>
            </a:pPr>
            <a:r>
              <a:rPr lang="ko-KR" altLang="en-US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로지스틱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회귀 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:</a:t>
            </a:r>
          </a:p>
          <a:p>
            <a:pPr marL="285750" indent="-285750">
              <a:lnSpc>
                <a:spcPct val="165000"/>
              </a:lnSpc>
              <a:buClr>
                <a:srgbClr val="F6CC2C"/>
              </a:buClr>
            </a:pP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선형 회귀와 마찬가지로 적절한 선을 그려가는 과정</a:t>
            </a:r>
            <a:endParaRPr lang="en-US" altLang="ko-KR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65000"/>
              </a:lnSpc>
              <a:buClr>
                <a:srgbClr val="F6CC2C"/>
              </a:buClr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다만 직선이 아니라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참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(1)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과 거짓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(0)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사이를 구분하는 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S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자 형태의 선을 그어 주는작업 </a:t>
            </a:r>
          </a:p>
        </p:txBody>
      </p:sp>
    </p:spTree>
    <p:extLst>
      <p:ext uri="{BB962C8B-B14F-4D97-AF65-F5344CB8AC3E}">
        <p14:creationId xmlns:p14="http://schemas.microsoft.com/office/powerpoint/2010/main" val="1976896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05119" y="-18854"/>
            <a:ext cx="6400800" cy="431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ko-KR" altLang="en-US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둘째 마당</a:t>
            </a:r>
            <a:r>
              <a:rPr lang="en-US" altLang="ko-KR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5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딥러닝의</a:t>
            </a:r>
            <a:r>
              <a:rPr lang="ko-KR" altLang="en-US" sz="15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동작 원리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78070" y="607620"/>
            <a:ext cx="7297006" cy="634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 | </a:t>
            </a:r>
            <a:r>
              <a:rPr lang="ko-KR" altLang="en-US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시그모이드</a:t>
            </a:r>
            <a:r>
              <a:rPr lang="ko-KR" altLang="en-US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함수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Rectangle 6"/>
          <p:cNvSpPr/>
          <p:nvPr/>
        </p:nvSpPr>
        <p:spPr>
          <a:xfrm>
            <a:off x="507894" y="1551397"/>
            <a:ext cx="8018268" cy="14634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65000"/>
              </a:lnSpc>
              <a:buClr>
                <a:srgbClr val="F6CC2C"/>
              </a:buClr>
              <a:buFont typeface="Wingdings" panose="05000000000000000000" pitchFamily="2" charset="2"/>
              <a:buChar char="§"/>
            </a:pPr>
            <a:r>
              <a:rPr lang="ko-KR" altLang="en-US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시그모이드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함수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(sigmoid function) :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en-US" altLang="ko-KR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65000"/>
              </a:lnSpc>
              <a:buClr>
                <a:srgbClr val="F6CC2C"/>
              </a:buClr>
            </a:pP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S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자 형태로 그래프가 그려지는 함수</a:t>
            </a:r>
            <a:endParaRPr lang="en-US" altLang="ko-KR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65000"/>
              </a:lnSpc>
              <a:buClr>
                <a:srgbClr val="F6CC2C"/>
              </a:buClr>
              <a:buFont typeface="Wingdings" panose="05000000000000000000" pitchFamily="2" charset="2"/>
              <a:buChar char="§"/>
            </a:pPr>
            <a:r>
              <a:rPr lang="ko-KR" altLang="en-US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시그모이드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함수를 이용해 </a:t>
            </a:r>
            <a:r>
              <a:rPr lang="ko-KR" altLang="en-US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로지스틱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회귀를 풀어나가는 공식은 다음과 같음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90201" y="2982317"/>
            <a:ext cx="2049520" cy="8565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976896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05119" y="-18854"/>
            <a:ext cx="6400800" cy="431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ko-KR" altLang="en-US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둘째 마당</a:t>
            </a:r>
            <a:r>
              <a:rPr lang="en-US" altLang="ko-KR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5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딥러닝의</a:t>
            </a:r>
            <a:r>
              <a:rPr lang="ko-KR" altLang="en-US" sz="15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동작 원리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78070" y="607620"/>
            <a:ext cx="7297006" cy="634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 | </a:t>
            </a:r>
            <a:r>
              <a:rPr lang="ko-KR" altLang="en-US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시그모이드</a:t>
            </a:r>
            <a:r>
              <a:rPr lang="ko-KR" altLang="en-US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함수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Rectangle 6"/>
          <p:cNvSpPr/>
          <p:nvPr/>
        </p:nvSpPr>
        <p:spPr>
          <a:xfrm>
            <a:off x="507894" y="1551397"/>
            <a:ext cx="8018268" cy="499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65000"/>
              </a:lnSpc>
              <a:buClr>
                <a:srgbClr val="F6CC2C"/>
              </a:buClr>
              <a:buFont typeface="Wingdings" panose="05000000000000000000" pitchFamily="2" charset="2"/>
              <a:buChar char="§"/>
            </a:pP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는 그래프의 경사도를 결정함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89675" y="1781562"/>
            <a:ext cx="200025" cy="180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597874" y="5493741"/>
            <a:ext cx="3644612" cy="803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65000"/>
              </a:lnSpc>
              <a:buClr>
                <a:srgbClr val="F6CC2C"/>
              </a:buClr>
            </a:pPr>
            <a:r>
              <a:rPr lang="ko-KR" altLang="en-US" sz="1400" b="1" dirty="0" smtClean="0">
                <a:solidFill>
                  <a:srgbClr val="EB9F15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그림 </a:t>
            </a:r>
            <a:r>
              <a:rPr lang="en-US" altLang="ko-KR" sz="1400" b="1" dirty="0" smtClean="0">
                <a:solidFill>
                  <a:srgbClr val="EB9F15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5-3  </a:t>
            </a:r>
            <a:r>
              <a:rPr lang="en-US" altLang="ko-KR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a </a:t>
            </a:r>
            <a:r>
              <a:rPr lang="ko-KR" altLang="en-US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값이 클 때와 </a:t>
            </a:r>
            <a:r>
              <a:rPr lang="ko-KR" altLang="en-US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작을 때의 </a:t>
            </a:r>
            <a:r>
              <a:rPr lang="ko-KR" altLang="en-US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그래프 변화</a:t>
            </a:r>
            <a:endParaRPr lang="en-US" altLang="ko-KR" sz="14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43012" y="2182283"/>
            <a:ext cx="6282904" cy="31312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976896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05119" y="-18854"/>
            <a:ext cx="6400800" cy="431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ko-KR" altLang="en-US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둘째 마당</a:t>
            </a:r>
            <a:r>
              <a:rPr lang="en-US" altLang="ko-KR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5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딥러닝의</a:t>
            </a:r>
            <a:r>
              <a:rPr lang="ko-KR" altLang="en-US" sz="15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동작 원리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78070" y="607620"/>
            <a:ext cx="7297006" cy="634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 | </a:t>
            </a:r>
            <a:r>
              <a:rPr lang="ko-KR" altLang="en-US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시그모이드</a:t>
            </a:r>
            <a:r>
              <a:rPr lang="ko-KR" altLang="en-US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함수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Rectangle 6"/>
          <p:cNvSpPr/>
          <p:nvPr/>
        </p:nvSpPr>
        <p:spPr>
          <a:xfrm>
            <a:off x="507894" y="1551397"/>
            <a:ext cx="8018268" cy="5493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65000"/>
              </a:lnSpc>
              <a:buClr>
                <a:srgbClr val="F6CC2C"/>
              </a:buClr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 그래프의 좌우 이동을 의미함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97874" y="5493741"/>
            <a:ext cx="3644612" cy="803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65000"/>
              </a:lnSpc>
              <a:buClr>
                <a:srgbClr val="F6CC2C"/>
              </a:buClr>
            </a:pPr>
            <a:r>
              <a:rPr lang="ko-KR" altLang="en-US" sz="1400" b="1" dirty="0" smtClean="0">
                <a:solidFill>
                  <a:srgbClr val="EB9F15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그림 </a:t>
            </a:r>
            <a:r>
              <a:rPr lang="en-US" altLang="ko-KR" sz="1400" b="1" dirty="0" smtClean="0">
                <a:solidFill>
                  <a:srgbClr val="EB9F15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5-4  </a:t>
            </a:r>
            <a:r>
              <a:rPr lang="en-US" altLang="ko-KR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b </a:t>
            </a:r>
            <a:r>
              <a:rPr lang="ko-KR" altLang="en-US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값이 클 때와 </a:t>
            </a:r>
            <a:r>
              <a:rPr lang="ko-KR" altLang="en-US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작을 때의 </a:t>
            </a:r>
            <a:r>
              <a:rPr lang="ko-KR" altLang="en-US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그래프 변화</a:t>
            </a:r>
            <a:endParaRPr lang="en-US" altLang="ko-KR" sz="14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95724" y="1717461"/>
            <a:ext cx="17145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10515" y="2165808"/>
            <a:ext cx="6127168" cy="3118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976896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05119" y="-18854"/>
            <a:ext cx="6400800" cy="431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ko-KR" altLang="en-US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둘째 마당</a:t>
            </a:r>
            <a:r>
              <a:rPr lang="en-US" altLang="ko-KR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5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딥러닝의</a:t>
            </a:r>
            <a:r>
              <a:rPr lang="ko-KR" altLang="en-US" sz="15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동작 원리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78070" y="607620"/>
            <a:ext cx="7297006" cy="634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 | </a:t>
            </a:r>
            <a:r>
              <a:rPr lang="ko-KR" altLang="en-US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시그모이드</a:t>
            </a:r>
            <a:r>
              <a:rPr lang="ko-KR" altLang="en-US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함수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06113" y="5898186"/>
            <a:ext cx="7631725" cy="7532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65000"/>
              </a:lnSpc>
              <a:buClr>
                <a:srgbClr val="F6CC2C"/>
              </a:buClr>
            </a:pPr>
            <a:r>
              <a:rPr lang="ko-KR" altLang="en-US" sz="1400" b="1" dirty="0" smtClean="0">
                <a:solidFill>
                  <a:srgbClr val="EB9F15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그림 </a:t>
            </a:r>
            <a:r>
              <a:rPr lang="en-US" altLang="ko-KR" sz="1400" b="1" dirty="0" smtClean="0">
                <a:solidFill>
                  <a:srgbClr val="EB9F15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5-5  </a:t>
            </a:r>
            <a:r>
              <a:rPr lang="en-US" altLang="ko-KR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a</a:t>
            </a:r>
            <a:r>
              <a:rPr lang="ko-KR" altLang="en-US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와 오차와의 관계</a:t>
            </a:r>
            <a:r>
              <a:rPr lang="en-US" altLang="ko-KR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:a</a:t>
            </a:r>
            <a:r>
              <a:rPr lang="ko-KR" altLang="en-US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 작아질수록 오차는 무한대로 커지지만</a:t>
            </a:r>
            <a:r>
              <a:rPr lang="en-US" altLang="ko-KR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, a</a:t>
            </a:r>
            <a:r>
              <a:rPr lang="ko-KR" altLang="en-US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 커진다고 해서 오차가 </a:t>
            </a:r>
            <a:r>
              <a:rPr lang="ko-KR" altLang="en-US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없어지지는 </a:t>
            </a:r>
            <a:r>
              <a:rPr lang="ko-KR" altLang="en-US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않는다</a:t>
            </a:r>
            <a:r>
              <a:rPr lang="en-US" altLang="ko-KR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8825" y="1582743"/>
            <a:ext cx="3983175" cy="42290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976896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05119" y="-18854"/>
            <a:ext cx="6400800" cy="431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ko-KR" altLang="en-US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둘째 마당</a:t>
            </a:r>
            <a:r>
              <a:rPr lang="en-US" altLang="ko-KR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5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딥러닝의</a:t>
            </a:r>
            <a:r>
              <a:rPr lang="ko-KR" altLang="en-US" sz="15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동작 원리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78070" y="607620"/>
            <a:ext cx="7297006" cy="634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 | </a:t>
            </a:r>
            <a:r>
              <a:rPr lang="ko-KR" altLang="en-US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시그모이드</a:t>
            </a:r>
            <a:r>
              <a:rPr lang="ko-KR" altLang="en-US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함수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73163" y="6135828"/>
            <a:ext cx="6437238" cy="447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65000"/>
              </a:lnSpc>
              <a:buClr>
                <a:srgbClr val="F6CC2C"/>
              </a:buClr>
            </a:pPr>
            <a:r>
              <a:rPr lang="ko-KR" altLang="en-US" sz="1400" b="1" dirty="0" smtClean="0">
                <a:solidFill>
                  <a:srgbClr val="EB9F15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그림 </a:t>
            </a:r>
            <a:r>
              <a:rPr lang="en-US" altLang="ko-KR" sz="1400" b="1" dirty="0" smtClean="0">
                <a:solidFill>
                  <a:srgbClr val="EB9F15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5-6  </a:t>
            </a:r>
            <a:r>
              <a:rPr lang="en-US" altLang="ko-KR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b</a:t>
            </a:r>
            <a:r>
              <a:rPr lang="ko-KR" altLang="en-US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와 오차와의 관계</a:t>
            </a:r>
            <a:r>
              <a:rPr lang="en-US" altLang="ko-KR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: b </a:t>
            </a:r>
            <a:r>
              <a:rPr lang="ko-KR" altLang="en-US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값이 너무 작아지거나 커지면 오차도 이에 따라 커진다</a:t>
            </a:r>
            <a:r>
              <a:rPr lang="en-US" altLang="ko-KR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5508" y="2047489"/>
            <a:ext cx="5453656" cy="40576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8" name="개체 7"/>
          <p:cNvGraphicFramePr>
            <a:graphicFrameLocks noChangeAspect="1"/>
          </p:cNvGraphicFramePr>
          <p:nvPr/>
        </p:nvGraphicFramePr>
        <p:xfrm>
          <a:off x="4508500" y="3340100"/>
          <a:ext cx="1270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922" name="수식" r:id="rId5" imgW="126720" imgH="177480" progId="Equation.3">
                  <p:embed/>
                </p:oleObj>
              </mc:Choice>
              <mc:Fallback>
                <p:oleObj name="수식" r:id="rId5" imgW="126720" imgH="17748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08500" y="3340100"/>
                        <a:ext cx="127000" cy="177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507894" y="1551397"/>
            <a:ext cx="8018268" cy="499047"/>
            <a:chOff x="507894" y="1551397"/>
            <a:chExt cx="8018268" cy="499047"/>
          </a:xfrm>
        </p:grpSpPr>
        <p:sp>
          <p:nvSpPr>
            <p:cNvPr id="6" name="Rectangle 6"/>
            <p:cNvSpPr/>
            <p:nvPr/>
          </p:nvSpPr>
          <p:spPr>
            <a:xfrm>
              <a:off x="507894" y="1551397"/>
              <a:ext cx="8018268" cy="49904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lnSpc>
                  <a:spcPct val="165000"/>
                </a:lnSpc>
                <a:buClr>
                  <a:srgbClr val="F6CC2C"/>
                </a:buClr>
                <a:buFont typeface="Wingdings" panose="05000000000000000000" pitchFamily="2" charset="2"/>
                <a:buChar char="§"/>
              </a:pPr>
              <a:r>
                <a:rPr lang="ko-KR" altLang="en-US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 값에 따른 오차의 그래프는 그림 </a:t>
              </a:r>
              <a:r>
                <a:rPr lang="en-US" altLang="ko-KR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5-6</a:t>
              </a:r>
              <a:r>
                <a:rPr lang="ko-KR" altLang="en-US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과 같음</a:t>
              </a:r>
            </a:p>
          </p:txBody>
        </p:sp>
        <p:graphicFrame>
          <p:nvGraphicFramePr>
            <p:cNvPr id="35843" name="Object 3"/>
            <p:cNvGraphicFramePr>
              <a:graphicFrameLocks noChangeAspect="1"/>
            </p:cNvGraphicFramePr>
            <p:nvPr/>
          </p:nvGraphicFramePr>
          <p:xfrm>
            <a:off x="816393" y="1709129"/>
            <a:ext cx="207516" cy="29052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923" name="수식" r:id="rId7" imgW="126720" imgH="177480" progId="Equation.3">
                    <p:embed/>
                  </p:oleObj>
                </mc:Choice>
                <mc:Fallback>
                  <p:oleObj name="수식" r:id="rId7" imgW="126720" imgH="177480" progId="Equation.3">
                    <p:embed/>
                    <p:pic>
                      <p:nvPicPr>
                        <p:cNvPr id="0" name="Picture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16393" y="1709129"/>
                          <a:ext cx="207516" cy="29052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1976896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05119" y="-18854"/>
            <a:ext cx="6400800" cy="431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ko-KR" altLang="en-US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둘째 마당</a:t>
            </a:r>
            <a:r>
              <a:rPr lang="en-US" altLang="ko-KR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5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딥러닝의</a:t>
            </a:r>
            <a:r>
              <a:rPr lang="ko-KR" altLang="en-US" sz="15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동작 원리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78070" y="607620"/>
            <a:ext cx="7297006" cy="634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 | </a:t>
            </a:r>
            <a:r>
              <a:rPr lang="ko-KR" altLang="en-US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오차 공식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Rectangle 6"/>
          <p:cNvSpPr/>
          <p:nvPr/>
        </p:nvSpPr>
        <p:spPr>
          <a:xfrm>
            <a:off x="507894" y="1551397"/>
            <a:ext cx="8018268" cy="10064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65000"/>
              </a:lnSpc>
              <a:buClr>
                <a:srgbClr val="F6CC2C"/>
              </a:buClr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경사 </a:t>
            </a:r>
            <a:r>
              <a:rPr lang="ko-KR" altLang="en-US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하강법은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먼저 오차를 구한 다음 오차가 작은 쪽으로 이동시키는 방법</a:t>
            </a:r>
            <a:endParaRPr lang="en-US" altLang="ko-KR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65000"/>
              </a:lnSpc>
              <a:buClr>
                <a:srgbClr val="F6CC2C"/>
              </a:buClr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예측 값과 실제 값의 차이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즉 오차를 구하는 공식이 필요함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73163" y="5732174"/>
            <a:ext cx="6437238" cy="447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65000"/>
              </a:lnSpc>
              <a:buClr>
                <a:srgbClr val="F6CC2C"/>
              </a:buClr>
            </a:pPr>
            <a:r>
              <a:rPr lang="ko-KR" altLang="en-US" sz="1400" b="1" dirty="0" smtClean="0">
                <a:solidFill>
                  <a:srgbClr val="EB9F15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그림 </a:t>
            </a:r>
            <a:r>
              <a:rPr lang="en-US" altLang="ko-KR" sz="1400" b="1" dirty="0" smtClean="0">
                <a:solidFill>
                  <a:srgbClr val="EB9F15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5-7  </a:t>
            </a:r>
            <a:r>
              <a:rPr lang="ko-KR" altLang="en-US" sz="14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시그모이드</a:t>
            </a:r>
            <a:r>
              <a:rPr lang="ko-KR" altLang="en-US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함수 그래프</a:t>
            </a:r>
            <a:endParaRPr lang="en-US" altLang="ko-KR" sz="14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1075" y="2467598"/>
            <a:ext cx="5930972" cy="31730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976896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05119" y="-18854"/>
            <a:ext cx="6400800" cy="431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ko-KR" altLang="en-US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둘째 마당</a:t>
            </a:r>
            <a:r>
              <a:rPr lang="en-US" altLang="ko-KR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5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딥러닝의</a:t>
            </a:r>
            <a:r>
              <a:rPr lang="ko-KR" altLang="en-US" sz="15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동작 원리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78070" y="607620"/>
            <a:ext cx="7297006" cy="634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 | </a:t>
            </a:r>
            <a:r>
              <a:rPr lang="ko-KR" altLang="en-US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오차 공식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507894" y="1551397"/>
            <a:ext cx="8018268" cy="1920526"/>
            <a:chOff x="507894" y="1551397"/>
            <a:chExt cx="8018268" cy="1920526"/>
          </a:xfrm>
        </p:grpSpPr>
        <p:sp>
          <p:nvSpPr>
            <p:cNvPr id="6" name="Rectangle 6"/>
            <p:cNvSpPr/>
            <p:nvPr/>
          </p:nvSpPr>
          <p:spPr>
            <a:xfrm>
              <a:off x="507894" y="1551397"/>
              <a:ext cx="8018268" cy="192052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lnSpc>
                  <a:spcPct val="165000"/>
                </a:lnSpc>
                <a:buClr>
                  <a:srgbClr val="F6CC2C"/>
                </a:buClr>
                <a:buFont typeface="Wingdings" panose="05000000000000000000" pitchFamily="2" charset="2"/>
                <a:buChar char="§"/>
              </a:pPr>
              <a:r>
                <a:rPr lang="ko-KR" altLang="en-US" dirty="0" err="1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시그모이드</a:t>
              </a:r>
              <a:r>
                <a:rPr lang="ko-KR" altLang="en-US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함수의 특징은 </a:t>
              </a:r>
              <a:r>
                <a:rPr lang="en-US" altLang="ko-KR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  </a:t>
              </a:r>
              <a:r>
                <a:rPr lang="ko-KR" altLang="en-US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값이 </a:t>
              </a:r>
              <a:r>
                <a:rPr lang="en-US" altLang="ko-KR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0</a:t>
              </a:r>
              <a:r>
                <a:rPr lang="ko-KR" altLang="en-US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과 </a:t>
              </a:r>
              <a:r>
                <a:rPr lang="en-US" altLang="ko-KR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1 </a:t>
              </a:r>
              <a:r>
                <a:rPr lang="ko-KR" altLang="en-US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사이라는 것임</a:t>
              </a:r>
            </a:p>
            <a:p>
              <a:pPr marL="285750" indent="-285750">
                <a:lnSpc>
                  <a:spcPct val="165000"/>
                </a:lnSpc>
                <a:buClr>
                  <a:srgbClr val="F6CC2C"/>
                </a:buClr>
                <a:buFont typeface="Wingdings" panose="05000000000000000000" pitchFamily="2" charset="2"/>
                <a:buChar char="§"/>
              </a:pPr>
              <a:r>
                <a:rPr lang="ko-KR" altLang="en-US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실제 값이 </a:t>
              </a:r>
              <a:r>
                <a:rPr lang="en-US" altLang="ko-KR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1</a:t>
              </a:r>
              <a:r>
                <a:rPr lang="ko-KR" altLang="en-US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일 때 예측 값이 </a:t>
              </a:r>
              <a:r>
                <a:rPr lang="en-US" altLang="ko-KR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0</a:t>
              </a:r>
              <a:r>
                <a:rPr lang="ko-KR" altLang="en-US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에 가까워지면 오차가 커짐</a:t>
              </a:r>
            </a:p>
            <a:p>
              <a:pPr marL="285750" indent="-285750">
                <a:lnSpc>
                  <a:spcPct val="165000"/>
                </a:lnSpc>
                <a:buClr>
                  <a:srgbClr val="F6CC2C"/>
                </a:buClr>
                <a:buFont typeface="Wingdings" panose="05000000000000000000" pitchFamily="2" charset="2"/>
                <a:buChar char="§"/>
              </a:pPr>
              <a:r>
                <a:rPr lang="ko-KR" altLang="en-US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반대로</a:t>
              </a:r>
              <a:r>
                <a:rPr lang="en-US" altLang="ko-KR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</a:t>
              </a:r>
              <a:r>
                <a:rPr lang="ko-KR" altLang="en-US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실제 값이 </a:t>
              </a:r>
              <a:r>
                <a:rPr lang="en-US" altLang="ko-KR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0</a:t>
              </a:r>
              <a:r>
                <a:rPr lang="ko-KR" altLang="en-US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일 때 예측 값이 </a:t>
              </a:r>
              <a:r>
                <a:rPr lang="en-US" altLang="ko-KR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1</a:t>
              </a:r>
              <a:r>
                <a:rPr lang="ko-KR" altLang="en-US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에 가까워지는 경우에도 오차는 커짐</a:t>
              </a:r>
            </a:p>
            <a:p>
              <a:pPr marL="285750" indent="-285750">
                <a:lnSpc>
                  <a:spcPct val="165000"/>
                </a:lnSpc>
                <a:buClr>
                  <a:srgbClr val="F6CC2C"/>
                </a:buClr>
                <a:buFont typeface="Wingdings" panose="05000000000000000000" pitchFamily="2" charset="2"/>
                <a:buChar char="§"/>
              </a:pPr>
              <a:r>
                <a:rPr lang="ko-KR" altLang="en-US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이를 공식으로 만들 수 있게 해 주는 함수가 바로 로그 함수임</a:t>
              </a:r>
            </a:p>
          </p:txBody>
        </p:sp>
        <p:graphicFrame>
          <p:nvGraphicFramePr>
            <p:cNvPr id="36867" name="Object 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027003182"/>
                </p:ext>
              </p:extLst>
            </p:nvPr>
          </p:nvGraphicFramePr>
          <p:xfrm>
            <a:off x="3571390" y="1727085"/>
            <a:ext cx="268257" cy="31703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6907" name="수식" r:id="rId4" imgW="139680" imgH="164880" progId="Equation.3">
                    <p:embed/>
                  </p:oleObj>
                </mc:Choice>
                <mc:Fallback>
                  <p:oleObj name="수식" r:id="rId4" imgW="139680" imgH="164880" progId="Equation.3">
                    <p:embed/>
                    <p:pic>
                      <p:nvPicPr>
                        <p:cNvPr id="0" name="Picture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71390" y="1727085"/>
                          <a:ext cx="268257" cy="31703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1976896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05119" y="-18854"/>
            <a:ext cx="6400800" cy="431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ko-KR" altLang="en-US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둘째 마당</a:t>
            </a:r>
            <a:r>
              <a:rPr lang="en-US" altLang="ko-KR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5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딥러닝의</a:t>
            </a:r>
            <a:r>
              <a:rPr lang="ko-KR" altLang="en-US" sz="15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동작 원리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78070" y="607620"/>
            <a:ext cx="7297006" cy="634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 | </a:t>
            </a:r>
            <a:r>
              <a:rPr lang="ko-KR" altLang="en-US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로그 함수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73163" y="5732174"/>
            <a:ext cx="6437238" cy="447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65000"/>
              </a:lnSpc>
              <a:buClr>
                <a:srgbClr val="F6CC2C"/>
              </a:buClr>
            </a:pPr>
            <a:r>
              <a:rPr lang="ko-KR" altLang="en-US" sz="1400" b="1" dirty="0" smtClean="0">
                <a:solidFill>
                  <a:srgbClr val="EB9F15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그림 </a:t>
            </a:r>
            <a:r>
              <a:rPr lang="en-US" altLang="ko-KR" sz="1400" b="1" dirty="0" smtClean="0">
                <a:solidFill>
                  <a:srgbClr val="EB9F15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5-8  </a:t>
            </a:r>
            <a:r>
              <a:rPr lang="ko-KR" altLang="en-US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실제 값이 </a:t>
            </a:r>
            <a:r>
              <a:rPr lang="en-US" altLang="ko-KR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lang="ko-KR" altLang="en-US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일 때</a:t>
            </a:r>
            <a:r>
              <a:rPr lang="en-US" altLang="ko-KR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파란색</a:t>
            </a:r>
            <a:r>
              <a:rPr lang="en-US" altLang="ko-KR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r>
              <a:rPr lang="ko-KR" altLang="en-US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와 </a:t>
            </a:r>
            <a:r>
              <a:rPr lang="en-US" altLang="ko-KR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0</a:t>
            </a:r>
            <a:r>
              <a:rPr lang="ko-KR" altLang="en-US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일 때</a:t>
            </a:r>
            <a:r>
              <a:rPr lang="en-US" altLang="ko-KR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빨간색</a:t>
            </a:r>
            <a:r>
              <a:rPr lang="en-US" altLang="ko-KR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) </a:t>
            </a:r>
            <a:r>
              <a:rPr lang="ko-KR" altLang="en-US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로그 함수 그래프</a:t>
            </a:r>
            <a:endParaRPr lang="en-US" altLang="ko-KR" sz="14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6031" y="1722805"/>
            <a:ext cx="5551556" cy="39947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976896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1492</TotalTime>
  <Words>4022</Words>
  <Application>Microsoft Office PowerPoint</Application>
  <PresentationFormat>화면 슬라이드 쇼(4:3)</PresentationFormat>
  <Paragraphs>519</Paragraphs>
  <Slides>117</Slides>
  <Notes>0</Notes>
  <HiddenSlides>0</HiddenSlides>
  <MMClips>0</MMClips>
  <ScaleCrop>false</ScaleCrop>
  <HeadingPairs>
    <vt:vector size="8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117</vt:i4>
      </vt:variant>
    </vt:vector>
  </HeadingPairs>
  <TitlesOfParts>
    <vt:vector size="126" baseType="lpstr">
      <vt:lpstr>나눔스퀘어</vt:lpstr>
      <vt:lpstr>나눔스퀘어 Bold</vt:lpstr>
      <vt:lpstr>맑은 고딕</vt:lpstr>
      <vt:lpstr>Arial</vt:lpstr>
      <vt:lpstr>Calibri</vt:lpstr>
      <vt:lpstr>Calibri Light</vt:lpstr>
      <vt:lpstr>Wingdings</vt:lpstr>
      <vt:lpstr>Office 테마</vt:lpstr>
      <vt:lpstr>수식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 다빈</dc:creator>
  <cp:lastModifiedBy>이 다빈</cp:lastModifiedBy>
  <cp:revision>396</cp:revision>
  <dcterms:created xsi:type="dcterms:W3CDTF">2020-01-28T07:15:39Z</dcterms:created>
  <dcterms:modified xsi:type="dcterms:W3CDTF">2020-02-17T02:58:40Z</dcterms:modified>
</cp:coreProperties>
</file>